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76" r:id="rId2"/>
  </p:sldMasterIdLst>
  <p:notesMasterIdLst>
    <p:notesMasterId r:id="rId124"/>
  </p:notesMasterIdLst>
  <p:sldIdLst>
    <p:sldId id="257" r:id="rId3"/>
    <p:sldId id="339" r:id="rId4"/>
    <p:sldId id="260" r:id="rId5"/>
    <p:sldId id="352" r:id="rId6"/>
    <p:sldId id="456" r:id="rId7"/>
    <p:sldId id="340" r:id="rId8"/>
    <p:sldId id="564" r:id="rId9"/>
    <p:sldId id="565" r:id="rId10"/>
    <p:sldId id="566" r:id="rId11"/>
    <p:sldId id="567" r:id="rId12"/>
    <p:sldId id="568" r:id="rId13"/>
    <p:sldId id="569" r:id="rId14"/>
    <p:sldId id="570" r:id="rId15"/>
    <p:sldId id="571" r:id="rId16"/>
    <p:sldId id="572" r:id="rId17"/>
    <p:sldId id="573" r:id="rId18"/>
    <p:sldId id="574" r:id="rId19"/>
    <p:sldId id="575" r:id="rId20"/>
    <p:sldId id="576" r:id="rId21"/>
    <p:sldId id="577" r:id="rId22"/>
    <p:sldId id="579" r:id="rId23"/>
    <p:sldId id="580" r:id="rId24"/>
    <p:sldId id="341" r:id="rId25"/>
    <p:sldId id="290" r:id="rId26"/>
    <p:sldId id="370" r:id="rId27"/>
    <p:sldId id="368" r:id="rId28"/>
    <p:sldId id="369" r:id="rId29"/>
    <p:sldId id="371" r:id="rId30"/>
    <p:sldId id="291" r:id="rId31"/>
    <p:sldId id="298" r:id="rId32"/>
    <p:sldId id="299" r:id="rId33"/>
    <p:sldId id="372" r:id="rId34"/>
    <p:sldId id="374" r:id="rId35"/>
    <p:sldId id="375" r:id="rId36"/>
    <p:sldId id="342" r:id="rId37"/>
    <p:sldId id="300" r:id="rId38"/>
    <p:sldId id="301" r:id="rId39"/>
    <p:sldId id="376" r:id="rId40"/>
    <p:sldId id="377" r:id="rId41"/>
    <p:sldId id="378" r:id="rId42"/>
    <p:sldId id="380" r:id="rId43"/>
    <p:sldId id="381" r:id="rId44"/>
    <p:sldId id="382" r:id="rId45"/>
    <p:sldId id="383" r:id="rId46"/>
    <p:sldId id="384" r:id="rId47"/>
    <p:sldId id="385" r:id="rId48"/>
    <p:sldId id="386" r:id="rId49"/>
    <p:sldId id="387" r:id="rId50"/>
    <p:sldId id="388" r:id="rId51"/>
    <p:sldId id="389" r:id="rId52"/>
    <p:sldId id="302" r:id="rId53"/>
    <p:sldId id="390" r:id="rId54"/>
    <p:sldId id="391" r:id="rId55"/>
    <p:sldId id="392" r:id="rId56"/>
    <p:sldId id="393" r:id="rId57"/>
    <p:sldId id="394" r:id="rId58"/>
    <p:sldId id="396" r:id="rId59"/>
    <p:sldId id="395" r:id="rId60"/>
    <p:sldId id="397" r:id="rId61"/>
    <p:sldId id="454" r:id="rId62"/>
    <p:sldId id="399" r:id="rId63"/>
    <p:sldId id="398" r:id="rId64"/>
    <p:sldId id="400" r:id="rId65"/>
    <p:sldId id="401" r:id="rId66"/>
    <p:sldId id="402" r:id="rId67"/>
    <p:sldId id="403" r:id="rId68"/>
    <p:sldId id="404" r:id="rId69"/>
    <p:sldId id="405" r:id="rId70"/>
    <p:sldId id="406" r:id="rId71"/>
    <p:sldId id="407" r:id="rId72"/>
    <p:sldId id="408" r:id="rId73"/>
    <p:sldId id="409" r:id="rId74"/>
    <p:sldId id="410" r:id="rId75"/>
    <p:sldId id="413" r:id="rId76"/>
    <p:sldId id="415" r:id="rId77"/>
    <p:sldId id="455" r:id="rId78"/>
    <p:sldId id="411" r:id="rId79"/>
    <p:sldId id="412" r:id="rId80"/>
    <p:sldId id="416" r:id="rId81"/>
    <p:sldId id="418" r:id="rId82"/>
    <p:sldId id="419" r:id="rId83"/>
    <p:sldId id="420" r:id="rId84"/>
    <p:sldId id="421" r:id="rId85"/>
    <p:sldId id="422" r:id="rId86"/>
    <p:sldId id="423" r:id="rId87"/>
    <p:sldId id="424" r:id="rId88"/>
    <p:sldId id="425" r:id="rId89"/>
    <p:sldId id="426" r:id="rId90"/>
    <p:sldId id="427" r:id="rId91"/>
    <p:sldId id="428" r:id="rId92"/>
    <p:sldId id="429" r:id="rId93"/>
    <p:sldId id="430" r:id="rId94"/>
    <p:sldId id="431" r:id="rId95"/>
    <p:sldId id="432" r:id="rId96"/>
    <p:sldId id="433" r:id="rId97"/>
    <p:sldId id="434" r:id="rId98"/>
    <p:sldId id="435" r:id="rId99"/>
    <p:sldId id="436" r:id="rId100"/>
    <p:sldId id="437" r:id="rId101"/>
    <p:sldId id="438" r:id="rId102"/>
    <p:sldId id="439" r:id="rId103"/>
    <p:sldId id="440" r:id="rId104"/>
    <p:sldId id="441" r:id="rId105"/>
    <p:sldId id="444" r:id="rId106"/>
    <p:sldId id="442" r:id="rId107"/>
    <p:sldId id="443" r:id="rId108"/>
    <p:sldId id="445" r:id="rId109"/>
    <p:sldId id="446" r:id="rId110"/>
    <p:sldId id="447" r:id="rId111"/>
    <p:sldId id="449" r:id="rId112"/>
    <p:sldId id="448" r:id="rId113"/>
    <p:sldId id="451" r:id="rId114"/>
    <p:sldId id="450" r:id="rId115"/>
    <p:sldId id="452" r:id="rId116"/>
    <p:sldId id="453" r:id="rId117"/>
    <p:sldId id="598" r:id="rId118"/>
    <p:sldId id="599" r:id="rId119"/>
    <p:sldId id="600" r:id="rId120"/>
    <p:sldId id="601" r:id="rId121"/>
    <p:sldId id="602" r:id="rId122"/>
    <p:sldId id="603" r:id="rId1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23" d="100"/>
          <a:sy n="123" d="100"/>
        </p:scale>
        <p:origin x="-1164" y="-90"/>
      </p:cViewPr>
      <p:guideLst>
        <p:guide orient="horz" pos="2160"/>
        <p:guide pos="2880"/>
      </p:guideLst>
    </p:cSldViewPr>
  </p:slideViewPr>
  <p:notesTextViewPr>
    <p:cViewPr>
      <p:scale>
        <a:sx n="1" d="1"/>
        <a:sy n="1" d="1"/>
      </p:scale>
      <p:origin x="0" y="0"/>
    </p:cViewPr>
  </p:notesTextViewPr>
  <p:sorterViewPr>
    <p:cViewPr>
      <p:scale>
        <a:sx n="100" d="100"/>
        <a:sy n="100" d="100"/>
      </p:scale>
      <p:origin x="0" y="1747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tableStyles" Target="tableStyles.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12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124"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2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61" Type="http://schemas.openxmlformats.org/officeDocument/2006/relationships/slide" Target="slides/slide59.xml"/><Relationship Id="rId82" Type="http://schemas.openxmlformats.org/officeDocument/2006/relationships/slide" Target="slides/slide8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0461E50-7DF4-4F15-A2E2-04ABDA36467F}" type="datetimeFigureOut">
              <a:rPr lang="en-US"/>
              <a:pPr>
                <a:defRPr/>
              </a:pPr>
              <a:t>4/16/2013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CC2DAD2D-63B8-404C-B0D3-3F226249C126}" type="slidenum">
              <a:rPr lang="en-US"/>
              <a:pPr/>
              <a:t>‹#›</a:t>
            </a:fld>
            <a:endParaRPr lang="en-US"/>
          </a:p>
        </p:txBody>
      </p:sp>
    </p:spTree>
    <p:extLst>
      <p:ext uri="{BB962C8B-B14F-4D97-AF65-F5344CB8AC3E}">
        <p14:creationId xmlns:p14="http://schemas.microsoft.com/office/powerpoint/2010/main" val="32770452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smtClean="0"/>
          </a:p>
        </p:txBody>
      </p:sp>
      <p:sp>
        <p:nvSpPr>
          <p:cNvPr id="1229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9AD16F1-0A56-4F86-8DD8-3646514E35F8}" type="datetime8">
              <a:rPr lang="en-US" smtClean="0"/>
              <a:pPr fontAlgn="base">
                <a:spcBef>
                  <a:spcPct val="0"/>
                </a:spcBef>
                <a:spcAft>
                  <a:spcPct val="0"/>
                </a:spcAft>
                <a:defRPr/>
              </a:pPr>
              <a:t>4/16/2013 8:06 AM</a:t>
            </a:fld>
            <a:endParaRPr lang="en-US" dirty="0" smtClean="0"/>
          </a:p>
        </p:txBody>
      </p:sp>
      <p:sp>
        <p:nvSpPr>
          <p:cNvPr id="12294"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z="500" dirty="0" smtClean="0"/>
          </a:p>
        </p:txBody>
      </p:sp>
      <p:sp>
        <p:nvSpPr>
          <p:cNvPr id="5127" name="Slide Number Placeholder 6"/>
          <p:cNvSpPr>
            <a:spLocks noGrp="1"/>
          </p:cNvSpPr>
          <p:nvPr>
            <p:ph type="sldNum" sz="quarter" idx="5"/>
          </p:nvPr>
        </p:nvSpPr>
        <p:spPr bwMode="auto">
          <a:xfrm>
            <a:off x="6172200" y="8685213"/>
            <a:ext cx="684213"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DC76DFF-1BB1-447B-8C2A-BAA9FFE383AB}"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35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1F3F695-6D30-4917-95A6-98200D78A34A}" type="slidenum">
              <a:rPr lang="en-US"/>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7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078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7FCD051-DA2C-4848-8852-01A5D6592490}" type="slidenum">
              <a:rPr lang="en-US"/>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099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A45F70E-1717-4D83-8555-7B27574BCAC1}" type="slidenum">
              <a:rPr lang="en-US"/>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1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119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3FF3665-EB5A-4474-B012-AE51F2328B20}" type="slidenum">
              <a:rPr lang="en-US"/>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140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1790333-366B-41B9-9A24-33EE93628ADF}" type="slidenum">
              <a:rPr lang="en-US"/>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6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160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A8F62E8-7BB7-42C8-B357-FDFFF8EF5C82}" type="slidenum">
              <a:rPr lang="en-US"/>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8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181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579DE7E-BF7D-49F7-BAA5-2C3C68384D52}" type="slidenum">
              <a:rPr lang="en-US"/>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0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201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CC59F38-6923-46B0-B4F2-2B4E8B35E7CF}" type="slidenum">
              <a:rPr lang="en-US"/>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2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222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DD27132-FEAF-4A08-BAB7-9B56CFE3107A}" type="slidenum">
              <a:rPr lang="en-US"/>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4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242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67E010C-2C9D-4A92-9DD1-B489EC589138}" type="slidenum">
              <a:rPr lang="en-US"/>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6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263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5D56A46-ACED-4A45-8E8D-1C300131682B}" type="slidenum">
              <a:rPr lang="en-US"/>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56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A955AF0-7990-464C-B733-2B8B441FF296}" type="slidenum">
              <a:rPr lang="en-US"/>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8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283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E0C0F12-9F8F-4375-9BD6-7CDA7BA33263}" type="slidenum">
              <a:rPr lang="en-US"/>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0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304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8E9D551-DBFD-4F08-8307-D9779A9A309B}" type="slidenum">
              <a:rPr lang="en-US"/>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2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324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086E283-1BD7-4D94-AE53-5A236AE834B7}" type="slidenum">
              <a:rPr lang="en-US"/>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4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345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DEB207B-5B81-45F8-A84C-504AED3D678C}" type="slidenum">
              <a:rPr lang="en-US"/>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6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365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3F6D6EC-0AA0-4CAB-AF15-B536B09A4BA8}" type="slidenum">
              <a:rPr lang="en-US"/>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8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385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2645A8C-2707-4059-9C2E-64B6E9CF19AA}" type="slidenum">
              <a:rPr lang="en-US"/>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406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9A14C4E-BBAD-4C9D-B9D0-114C741EC86E}" type="slidenum">
              <a:rPr lang="en-US"/>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2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426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66DC644-88B8-4F06-8FC1-EFD03BFAE469}" type="slidenum">
              <a:rPr lang="en-US"/>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4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447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3AA16F8-334E-490E-A190-25212C8D1D3F}" type="slidenum">
              <a:rPr lang="en-US"/>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6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467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A31B4A0-DA14-4997-9505-8818C4A88E22}" type="slidenum">
              <a:rPr lang="en-US"/>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76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7482170-945D-4999-B28F-96FAA1A7AB57}" type="slidenum">
              <a:rPr lang="en-US"/>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8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488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4B4D4C0-2D41-43DB-8312-EA17BE07B3D8}" type="slidenum">
              <a:rPr lang="en-US"/>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0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508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947A068-E3C0-4484-9C2B-48441B063121}" type="slidenum">
              <a:rPr lang="en-US"/>
              <a:pPr/>
              <a:t>121</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97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19D315B-C253-4342-BE91-A827D8A15B3B}"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17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D9C7659-E123-44DE-B379-543F7B5BC797}"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37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EEBCB36-383D-41FC-B022-183E5B4D7C45}"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58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5DEC24C-8D8A-4C03-8D28-AFABD300EA10}"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78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7615C20-608D-4AD6-912F-606DE849F1A9}"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99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F397F4A-830D-46F4-BDF9-658C21ED283C}"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19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9D145CD-A4AF-492A-BE01-C1C09967BE48}"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smtClean="0"/>
          </a:p>
        </p:txBody>
      </p:sp>
      <p:sp>
        <p:nvSpPr>
          <p:cNvPr id="1229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9AD16F1-0A56-4F86-8DD8-3646514E35F8}" type="datetime8">
              <a:rPr lang="en-US" smtClean="0"/>
              <a:pPr fontAlgn="base">
                <a:spcBef>
                  <a:spcPct val="0"/>
                </a:spcBef>
                <a:spcAft>
                  <a:spcPct val="0"/>
                </a:spcAft>
                <a:defRPr/>
              </a:pPr>
              <a:t>4/16/2013 8:06 AM</a:t>
            </a:fld>
            <a:endParaRPr lang="en-US" dirty="0" smtClean="0"/>
          </a:p>
        </p:txBody>
      </p:sp>
      <p:sp>
        <p:nvSpPr>
          <p:cNvPr id="12294"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z="500" dirty="0" smtClean="0"/>
          </a:p>
        </p:txBody>
      </p:sp>
      <p:sp>
        <p:nvSpPr>
          <p:cNvPr id="7175" name="Slide Number Placeholder 6"/>
          <p:cNvSpPr>
            <a:spLocks noGrp="1"/>
          </p:cNvSpPr>
          <p:nvPr>
            <p:ph type="sldNum" sz="quarter" idx="5"/>
          </p:nvPr>
        </p:nvSpPr>
        <p:spPr bwMode="auto">
          <a:xfrm>
            <a:off x="6172200" y="8685213"/>
            <a:ext cx="684213"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3E06691-E8BD-48D6-AFE2-BB88E6002BC6}"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40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ADBA295-C935-4D97-B1CB-28248E07A685}"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60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7EA0C55-11AA-4284-A287-8A549EC18855}"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81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BF3F987-D469-40FF-8489-3B8F937C6A61}"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229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9AD16F1-0A56-4F86-8DD8-3646514E35F8}" type="datetime8">
              <a:rPr lang="en-US" smtClean="0"/>
              <a:pPr fontAlgn="base">
                <a:spcBef>
                  <a:spcPct val="0"/>
                </a:spcBef>
                <a:spcAft>
                  <a:spcPct val="0"/>
                </a:spcAft>
                <a:defRPr/>
              </a:pPr>
              <a:t>4/16/2013 8:06 AM</a:t>
            </a:fld>
            <a:endParaRPr lang="en-US" smtClean="0"/>
          </a:p>
        </p:txBody>
      </p:sp>
      <p:sp>
        <p:nvSpPr>
          <p:cNvPr id="12294"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z="50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z="50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rPr>
            </a:br>
            <a:r>
              <a:rPr lang="en-US" sz="50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z="500" smtClean="0"/>
          </a:p>
        </p:txBody>
      </p:sp>
      <p:sp>
        <p:nvSpPr>
          <p:cNvPr id="50183" name="Slide Number Placeholder 6"/>
          <p:cNvSpPr>
            <a:spLocks noGrp="1"/>
          </p:cNvSpPr>
          <p:nvPr>
            <p:ph type="sldNum" sz="quarter" idx="5"/>
          </p:nvPr>
        </p:nvSpPr>
        <p:spPr bwMode="auto">
          <a:xfrm>
            <a:off x="6172200" y="8685213"/>
            <a:ext cx="684213"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7D3BBF2-A870-4DB6-9D17-EDECAB432B0D}"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522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37D42DA-7628-4D39-B485-8756A2018BA9}"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542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BB4C2D9-1D0E-4F74-836F-D387615F05C5}"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563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F630D8A-DFE5-4AC2-B3D6-D0CE4FF95AE2}"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583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1EEF694-B5AC-464E-881D-93FBB4208D33}"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604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EA977DE-16EF-4BE5-A949-8B6FECC12568}"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624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597E874-79FE-4B60-AEC0-EBA82175683D}"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31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smtClean="0"/>
          </a:p>
        </p:txBody>
      </p:sp>
      <p:sp>
        <p:nvSpPr>
          <p:cNvPr id="13317"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A6DB7AD7-5C5B-433D-956E-8B02A5C75419}" type="datetime8">
              <a:rPr lang="en-US" smtClean="0"/>
              <a:pPr fontAlgn="base">
                <a:spcBef>
                  <a:spcPct val="0"/>
                </a:spcBef>
                <a:spcAft>
                  <a:spcPct val="0"/>
                </a:spcAft>
                <a:defRPr/>
              </a:pPr>
              <a:t>4/16/2013 8:06 AM</a:t>
            </a:fld>
            <a:endParaRPr lang="en-US" dirty="0" smtClean="0"/>
          </a:p>
        </p:txBody>
      </p:sp>
      <p:sp>
        <p:nvSpPr>
          <p:cNvPr id="13318"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dirty="0" smtClean="0"/>
          </a:p>
        </p:txBody>
      </p:sp>
      <p:sp>
        <p:nvSpPr>
          <p:cNvPr id="92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B3E7AA8-AAED-47A1-87FC-324711BAFD1B}"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645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1B91175-10E7-4D41-A2C6-C4C761773150}"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665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7CF6500-8B49-405D-825E-0E07B9FA9AFB}"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686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296F3E2-0E7D-4215-AB1A-8461440EEA75}" type="slidenum">
              <a:rPr lang="en-US"/>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706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DF82FF4-D416-4BA2-9B39-72BBBC1FEB95}"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727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6F1FA4E-F1A5-483B-9CB0-DF45BDABAD31}"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229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9AD16F1-0A56-4F86-8DD8-3646514E35F8}" type="datetime8">
              <a:rPr lang="en-US" smtClean="0"/>
              <a:pPr fontAlgn="base">
                <a:spcBef>
                  <a:spcPct val="0"/>
                </a:spcBef>
                <a:spcAft>
                  <a:spcPct val="0"/>
                </a:spcAft>
                <a:defRPr/>
              </a:pPr>
              <a:t>4/16/2013 8:06 AM</a:t>
            </a:fld>
            <a:endParaRPr lang="en-US" smtClean="0"/>
          </a:p>
        </p:txBody>
      </p:sp>
      <p:sp>
        <p:nvSpPr>
          <p:cNvPr id="12294"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z="50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z="50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rPr>
            </a:br>
            <a:r>
              <a:rPr lang="en-US" sz="50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z="500" smtClean="0"/>
          </a:p>
        </p:txBody>
      </p:sp>
      <p:sp>
        <p:nvSpPr>
          <p:cNvPr id="74759" name="Slide Number Placeholder 6"/>
          <p:cNvSpPr>
            <a:spLocks noGrp="1"/>
          </p:cNvSpPr>
          <p:nvPr>
            <p:ph type="sldNum" sz="quarter" idx="5"/>
          </p:nvPr>
        </p:nvSpPr>
        <p:spPr bwMode="auto">
          <a:xfrm>
            <a:off x="6172200" y="8685213"/>
            <a:ext cx="684213"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303D0EB-C73C-46A8-95E1-1F97EC0F47D2}"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768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CB724A1-E729-43C5-A4A8-5AF8AB2F416A}"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788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757E7C5-4FFA-46D1-9737-D636BB21150B}"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809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284413A-C64D-4A79-B22C-E98607DB3D68}"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829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D09ADB2-C51C-4D88-AAB2-146A5F1FE442}" type="slidenum">
              <a:rPr lang="en-US"/>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31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smtClean="0"/>
          </a:p>
        </p:txBody>
      </p:sp>
      <p:sp>
        <p:nvSpPr>
          <p:cNvPr id="13317"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A6DB7AD7-5C5B-433D-956E-8B02A5C75419}" type="datetime8">
              <a:rPr lang="en-US" smtClean="0"/>
              <a:pPr fontAlgn="base">
                <a:spcBef>
                  <a:spcPct val="0"/>
                </a:spcBef>
                <a:spcAft>
                  <a:spcPct val="0"/>
                </a:spcAft>
                <a:defRPr/>
              </a:pPr>
              <a:t>4/16/2013 8:06 AM</a:t>
            </a:fld>
            <a:endParaRPr lang="en-US" dirty="0" smtClean="0"/>
          </a:p>
        </p:txBody>
      </p:sp>
      <p:sp>
        <p:nvSpPr>
          <p:cNvPr id="13318"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dirty="0" smtClean="0"/>
          </a:p>
        </p:txBody>
      </p:sp>
      <p:sp>
        <p:nvSpPr>
          <p:cNvPr id="112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2277223-628E-4419-A78D-64F20C377FDB}" type="slidenum">
              <a:rPr lang="en-US"/>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849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795F36A-EC97-407D-9FF4-BD6CC6E10A0E}"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870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78BDDEA-71F0-4FD2-BF35-68308491B916}" type="slidenum">
              <a:rPr lang="en-US"/>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890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F2CD432-DF1A-4A69-BD75-F90B72958C49}" type="slidenum">
              <a:rPr lang="en-US"/>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911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D481858-9158-4387-95FD-D7335C9229F1}" type="slidenum">
              <a:rPr lang="en-US"/>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931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2AB89B5-0354-41D2-AB36-47A2C7E81C00}" type="slidenum">
              <a:rPr lang="en-US"/>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952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71DA286-6014-452B-82CF-8C0522C724E0}" type="slidenum">
              <a:rPr lang="en-US"/>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972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A862443-5BBA-4B1B-ACAB-DCAA21556CE3}" type="slidenum">
              <a:rPr lang="en-US"/>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993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F97A0CD-2706-441B-B89B-2B12D7A653F0}" type="slidenum">
              <a:rPr lang="en-US"/>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0138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39FB090-55E2-4D7E-839E-C5582168A683}" type="slidenum">
              <a:rPr lang="en-US"/>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034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F0DD8BE-A6B5-44F1-AC06-3032863555A5}" type="slidenum">
              <a:rPr lang="en-US"/>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31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3317"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A6DB7AD7-5C5B-433D-956E-8B02A5C75419}" type="datetime8">
              <a:rPr lang="en-US" smtClean="0"/>
              <a:pPr fontAlgn="base">
                <a:spcBef>
                  <a:spcPct val="0"/>
                </a:spcBef>
                <a:spcAft>
                  <a:spcPct val="0"/>
                </a:spcAft>
                <a:defRPr/>
              </a:pPr>
              <a:t>4/16/2013 8:06 AM</a:t>
            </a:fld>
            <a:endParaRPr lang="en-US" smtClean="0"/>
          </a:p>
        </p:txBody>
      </p:sp>
      <p:sp>
        <p:nvSpPr>
          <p:cNvPr id="13318"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33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B8E6ACB-76D8-4C51-B5C1-6B47F51FA6DB}"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054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1E66556-BC58-49B7-A5CB-CA468B05F754}" type="slidenum">
              <a:rPr lang="en-US"/>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075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986B89D-A748-48D7-AB0A-B67FC21B8057}" type="slidenum">
              <a:rPr lang="en-US"/>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095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EAC9D3F-97CA-440F-B291-B21F6A6C5703}" type="slidenum">
              <a:rPr lang="en-US"/>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116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7578F5A-4F68-43D9-9D53-881EE1EEF1A8}" type="slidenum">
              <a:rPr lang="en-US"/>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136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EFAE1D3-8D7D-4153-AE2C-3309400CB9B3}" type="slidenum">
              <a:rPr lang="en-US"/>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157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7284339-61C0-4276-9A30-2091BCCB797E}" type="slidenum">
              <a:rPr lang="en-US"/>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177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96EC6B6-7043-474B-93F2-4414C4B59A54}" type="slidenum">
              <a:rPr lang="en-US"/>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198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31303B5-C8E5-4E1B-8060-6D182B61BDB8}" type="slidenum">
              <a:rPr lang="en-US"/>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218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659401C-8FE7-4C6C-9B60-BF8985843902}" type="slidenum">
              <a:rPr lang="en-US"/>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239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EBBF136-1471-47AC-B37F-A9967554BF6B}" type="slidenum">
              <a:rPr lang="en-US"/>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229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9AD16F1-0A56-4F86-8DD8-3646514E35F8}" type="datetime8">
              <a:rPr lang="en-US" smtClean="0"/>
              <a:pPr fontAlgn="base">
                <a:spcBef>
                  <a:spcPct val="0"/>
                </a:spcBef>
                <a:spcAft>
                  <a:spcPct val="0"/>
                </a:spcAft>
                <a:defRPr/>
              </a:pPr>
              <a:t>4/16/2013 8:06 AM</a:t>
            </a:fld>
            <a:endParaRPr lang="en-US" smtClean="0"/>
          </a:p>
        </p:txBody>
      </p:sp>
      <p:sp>
        <p:nvSpPr>
          <p:cNvPr id="12294"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z="50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z="50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rPr>
            </a:br>
            <a:r>
              <a:rPr lang="en-US" sz="50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z="500" smtClean="0"/>
          </a:p>
        </p:txBody>
      </p:sp>
      <p:sp>
        <p:nvSpPr>
          <p:cNvPr id="15367" name="Slide Number Placeholder 6"/>
          <p:cNvSpPr>
            <a:spLocks noGrp="1"/>
          </p:cNvSpPr>
          <p:nvPr>
            <p:ph type="sldNum" sz="quarter" idx="5"/>
          </p:nvPr>
        </p:nvSpPr>
        <p:spPr bwMode="auto">
          <a:xfrm>
            <a:off x="6172200" y="8685213"/>
            <a:ext cx="684213"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E89C738-0527-4918-8266-3389F02EE02C}" type="slidenum">
              <a:rPr lang="en-US"/>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259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DC1A671-8497-47C6-A624-EF184DE17423}" type="slidenum">
              <a:rPr lang="en-US"/>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280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7DDB2E3-FC01-4FA9-9A9C-BCFE0CD437F3}" type="slidenum">
              <a:rPr lang="en-US"/>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300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6DBA37F-C1AC-4461-9C0C-A7DD2103C7CD}" type="slidenum">
              <a:rPr lang="en-US"/>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321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CFD3E77-7CC7-449E-B8B8-AEB5B95D0F6B}" type="slidenum">
              <a:rPr lang="en-US"/>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341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6079E4D-6CD7-47BC-AF68-B6534316DA6B}" type="slidenum">
              <a:rPr lang="en-US"/>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361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79EF950-DBCC-4889-ABB4-4967C14EC94E}" type="slidenum">
              <a:rPr lang="en-US"/>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382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BE95F19-B8C3-460C-9FD4-F488E5877394}" type="slidenum">
              <a:rPr lang="en-US"/>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02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1F5285E-1B87-4672-9EB5-E3906DD3AD58}" type="slidenum">
              <a:rPr lang="en-US"/>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23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345E9AE-9695-47C6-870B-6F62E0F92986}" type="slidenum">
              <a:rPr lang="en-US"/>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43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6C44BFF-7269-4534-8E72-E709A84EECD9}" type="slidenum">
              <a:rPr lang="en-US"/>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229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9AD16F1-0A56-4F86-8DD8-3646514E35F8}" type="datetime8">
              <a:rPr lang="en-US" smtClean="0"/>
              <a:pPr fontAlgn="base">
                <a:spcBef>
                  <a:spcPct val="0"/>
                </a:spcBef>
                <a:spcAft>
                  <a:spcPct val="0"/>
                </a:spcAft>
                <a:defRPr/>
              </a:pPr>
              <a:t>4/16/2013 8:06 AM</a:t>
            </a:fld>
            <a:endParaRPr lang="en-US" smtClean="0"/>
          </a:p>
        </p:txBody>
      </p:sp>
      <p:sp>
        <p:nvSpPr>
          <p:cNvPr id="12294"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z="50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z="50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rPr>
            </a:br>
            <a:r>
              <a:rPr lang="en-US" sz="50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z="500" smtClean="0"/>
          </a:p>
        </p:txBody>
      </p:sp>
      <p:sp>
        <p:nvSpPr>
          <p:cNvPr id="17415" name="Slide Number Placeholder 6"/>
          <p:cNvSpPr>
            <a:spLocks noGrp="1"/>
          </p:cNvSpPr>
          <p:nvPr>
            <p:ph type="sldNum" sz="quarter" idx="5"/>
          </p:nvPr>
        </p:nvSpPr>
        <p:spPr bwMode="auto">
          <a:xfrm>
            <a:off x="6172200" y="8685213"/>
            <a:ext cx="684213"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CE83CAE-62A8-4D96-B16F-5F87B5BB87C2}" type="slidenum">
              <a:rPr lang="en-US"/>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64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7DC1C00-F211-4C19-9102-DD7944B192C9}" type="slidenum">
              <a:rPr lang="en-US"/>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84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2B22946-4BF7-40BA-8E7D-1C59D8127E96}" type="slidenum">
              <a:rPr lang="en-US"/>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505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574286F-65FD-4B82-AB98-C72D0037A16A}" type="slidenum">
              <a:rPr lang="en-US"/>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5258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6C79CEF-0468-4CFC-815A-5AC31245942A}" type="slidenum">
              <a:rPr lang="en-US"/>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546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34E31D9-37B7-4C25-96A8-1DE9B6595CF7}" type="slidenum">
              <a:rPr lang="en-US"/>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566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E7D3001-3EDE-4BD5-9E6B-A64EDB242648}" type="slidenum">
              <a:rPr lang="en-US"/>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587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EB3594F-0B05-4A45-9AC3-867F8E5892AB}" type="slidenum">
              <a:rPr lang="en-US"/>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607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06F97BE-349B-4BD7-908A-DA536E94029D}" type="slidenum">
              <a:rPr lang="en-US"/>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628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445DF97-7935-458A-8F58-75221089D96C}" type="slidenum">
              <a:rPr lang="en-US"/>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648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5554ACB-7531-4265-B4D9-1A0F8560E824}" type="slidenum">
              <a:rPr lang="en-US"/>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94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A66EE2D-517F-48EB-9EC6-45CEABDDF888}" type="slidenum">
              <a:rPr lang="en-US"/>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669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C265F56-6FFD-4CDB-9C06-CFDC986EA823}" type="slidenum">
              <a:rPr lang="en-US"/>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689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0DB40B5-536A-438A-9C96-6CF101DEE01D}" type="slidenum">
              <a:rPr lang="en-US"/>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710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A79A74F-F7DE-4000-996A-A4D695A2D620}" type="slidenum">
              <a:rPr lang="en-US"/>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730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134F5BF-C907-4777-9A3B-47BDD092970E}" type="slidenum">
              <a:rPr lang="en-US"/>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751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2A3A0E6-2C76-485B-A545-5B4099E7EFFE}" type="slidenum">
              <a:rPr lang="en-US"/>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771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3C7C32E-7D05-4F1B-9506-E7FFFDC89E80}" type="slidenum">
              <a:rPr lang="en-US"/>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792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9401BDA-3341-4F70-BF87-B63F977B3E56}" type="slidenum">
              <a:rPr lang="en-US"/>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812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FD64D11-E3CC-4A7E-B925-7CCDB51E9C51}" type="slidenum">
              <a:rPr lang="en-US"/>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833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DDF86ED-F7C4-4528-AB39-EEF7705B75C6}" type="slidenum">
              <a:rPr lang="en-US"/>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853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6F27585-1FC2-478B-9FC9-7E007BDD2771}" type="slidenum">
              <a:rPr lang="en-US"/>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15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CFB1DFD-0535-42D2-B442-AD0A73C2B2BA}" type="slidenum">
              <a:rPr lang="en-US"/>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873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493E5E9-B72D-4338-8380-EEB3A776C4EC}" type="slidenum">
              <a:rPr lang="en-US"/>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894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BDD6F3D-3210-4D6D-B5A0-1B9CD63A6502}" type="slidenum">
              <a:rPr lang="en-US"/>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914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C785205-3B5F-463A-B884-12B8D5850A56}" type="slidenum">
              <a:rPr lang="en-US"/>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935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6E5F713-7DAE-4951-AA94-F00BE2B962EA}" type="slidenum">
              <a:rPr lang="en-US"/>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955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5C3892E-6A0B-468F-AED7-61E44E76948F}" type="slidenum">
              <a:rPr lang="en-US"/>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976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701F6FF-56CF-47A7-9435-51FCEF532D6C}" type="slidenum">
              <a:rPr lang="en-US"/>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996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779CAAD-E883-4BDE-A414-E00105C9102C}" type="slidenum">
              <a:rPr lang="en-US"/>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017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761A580-CF15-48CA-82A4-AF04D255D38B}" type="slidenum">
              <a:rPr lang="en-US"/>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0378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0B00B23-5025-47E2-8A93-B6CD776DC342}" type="slidenum">
              <a:rPr lang="en-US"/>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4/16/2013 8:06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058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DBF0D4E-425A-464A-8A13-6583EE61AFFA}" type="slidenum">
              <a:rPr lang="en-US"/>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01369161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8609406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409662082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382246072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22313" y="1905000"/>
            <a:ext cx="8040688" cy="23622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29834193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182718702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0555976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3957365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6429186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9400329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21449689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8371733"/>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101488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Tree>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2pPr>
      <a:lvl3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3pPr>
      <a:lvl4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4pPr>
      <a:lvl5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15"/>
        </a:buBlip>
        <a:defRPr sz="3200" kern="1200">
          <a:solidFill>
            <a:schemeClr val="tx1"/>
          </a:solidFill>
          <a:latin typeface="+mn-lt"/>
          <a:ea typeface="+mn-ea"/>
          <a:cs typeface="+mn-cs"/>
        </a:defRPr>
      </a:lvl1pPr>
      <a:lvl2pPr marL="914400" indent="-396875" algn="l" defTabSz="912813" rtl="0" eaLnBrk="1" fontAlgn="base" hangingPunct="1">
        <a:lnSpc>
          <a:spcPct val="90000"/>
        </a:lnSpc>
        <a:spcBef>
          <a:spcPct val="20000"/>
        </a:spcBef>
        <a:spcAft>
          <a:spcPct val="0"/>
        </a:spcAft>
        <a:buBlip>
          <a:blip r:embed="rId16"/>
        </a:buBlip>
        <a:defRPr sz="2800" kern="1200">
          <a:solidFill>
            <a:schemeClr val="tx1"/>
          </a:solidFill>
          <a:latin typeface="+mn-lt"/>
          <a:ea typeface="+mn-ea"/>
          <a:cs typeface="+mn-cs"/>
        </a:defRPr>
      </a:lvl2pPr>
      <a:lvl3pPr marL="1258888" indent="-344488"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3pPr>
      <a:lvl4pPr marL="1604963" indent="-346075"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4pPr>
      <a:lvl5pPr marL="1941513" indent="-336550"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extLst>
              <a:ext uri="{28A0092B-C50C-407E-A947-70E740481C1C}">
                <a14:useLocalDpi xmlns:a14="http://schemas.microsoft.com/office/drawing/2010/main" val="0"/>
              </a:ext>
            </a:extLst>
          </a:blip>
          <a:srcRect b="10452"/>
          <a:stretch>
            <a:fillRect/>
          </a:stretch>
        </p:blipFill>
        <p:spPr bwMode="auto">
          <a:xfrm>
            <a:off x="0" y="1300163"/>
            <a:ext cx="9144000" cy="555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722313" y="1905000"/>
            <a:ext cx="8040687"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9" r:id="rId1"/>
  </p:sldLayoutIdLst>
  <p:transition>
    <p:fade/>
  </p:transition>
  <p:txStyles>
    <p:titleStyle>
      <a:lvl1pPr algn="l" defTabSz="912813" rtl="0" eaLnBrk="0" fontAlgn="base" hangingPunct="0">
        <a:lnSpc>
          <a:spcPct val="90000"/>
        </a:lnSpc>
        <a:spcBef>
          <a:spcPct val="0"/>
        </a:spcBef>
        <a:spcAft>
          <a:spcPct val="0"/>
        </a:spcAft>
        <a:defRPr lang="en-US" sz="4800" kern="1200" spc="-125"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algn="l" defTabSz="912813" rtl="0" eaLnBrk="0" fontAlgn="base" hangingPunct="0">
        <a:lnSpc>
          <a:spcPct val="90000"/>
        </a:lnSpc>
        <a:spcBef>
          <a:spcPct val="20000"/>
        </a:spcBef>
        <a:spcAft>
          <a:spcPct val="0"/>
        </a:spcAft>
        <a:buFont typeface="Arial" charset="0"/>
        <a:defRPr sz="3000" b="1" kern="1200">
          <a:solidFill>
            <a:schemeClr val="tx1"/>
          </a:solidFill>
          <a:latin typeface="Courier New" pitchFamily="49" charset="0"/>
          <a:ea typeface="+mn-ea"/>
          <a:cs typeface="Courier New" pitchFamily="49" charset="0"/>
        </a:defRPr>
      </a:lvl1pPr>
      <a:lvl2pPr marL="384175" indent="-6350" algn="l" defTabSz="912813" rtl="0" eaLnBrk="0" fontAlgn="base" hangingPunct="0">
        <a:lnSpc>
          <a:spcPct val="90000"/>
        </a:lnSpc>
        <a:spcBef>
          <a:spcPct val="20000"/>
        </a:spcBef>
        <a:spcAft>
          <a:spcPct val="0"/>
        </a:spcAft>
        <a:buFont typeface="Arial" charset="0"/>
        <a:defRPr sz="2800" b="1" kern="1200">
          <a:solidFill>
            <a:schemeClr val="tx1"/>
          </a:solidFill>
          <a:latin typeface="Courier New" pitchFamily="49" charset="0"/>
          <a:ea typeface="+mn-ea"/>
          <a:cs typeface="Courier New" pitchFamily="49" charset="0"/>
        </a:defRPr>
      </a:lvl2pPr>
      <a:lvl3pPr marL="760413"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3pPr>
      <a:lvl4pPr marL="1093788"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4pPr>
      <a:lvl5pPr marL="1425575"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lds.org/library/display/0,4945,104-1-3-4,00.html"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0.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10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2.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10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5.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10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7.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9.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3.xml"/><Relationship Id="rId1" Type="http://schemas.openxmlformats.org/officeDocument/2006/relationships/slideLayout" Target="../slideLayouts/slideLayout3.xml"/><Relationship Id="rId4" Type="http://schemas.openxmlformats.org/officeDocument/2006/relationships/image" Target="../media/image15.jpeg"/></Relationships>
</file>

<file path=ppt/slides/_rels/slide1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5.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1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1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16.xml.rels><?xml version="1.0" encoding="UTF-8" standalone="yes"?>
<Relationships xmlns="http://schemas.openxmlformats.org/package/2006/relationships"><Relationship Id="rId3" Type="http://schemas.openxmlformats.org/officeDocument/2006/relationships/hyperlink" Target="http://www.ldschurchnews.com/people/10/Joseph-Smith.html"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lds.org/scriptures/bofm/1-ne/14?lang=eng"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11.jpeg"/><Relationship Id="rId4" Type="http://schemas.openxmlformats.org/officeDocument/2006/relationships/hyperlink" Target="http://www.lds.org/scriptures/dc-testament/dc/1.30?lang=en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4.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7.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8.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1.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2.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4.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5.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7.xml"/><Relationship Id="rId1" Type="http://schemas.openxmlformats.org/officeDocument/2006/relationships/slideLayout" Target="../slideLayouts/slideLayout3.xml"/><Relationship Id="rId4" Type="http://schemas.openxmlformats.org/officeDocument/2006/relationships/image" Target="../media/image15.jpeg"/></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1.xml"/><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3.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4.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6.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9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7.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8.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9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defTabSz="914363" eaLnBrk="1" fontAlgn="auto" hangingPunct="1">
              <a:spcAft>
                <a:spcPts val="0"/>
              </a:spcAft>
              <a:defRPr/>
            </a:pPr>
            <a:r>
              <a:rPr dirty="0" smtClean="0"/>
              <a:t>Will Your Salvation</a:t>
            </a:r>
            <a:br>
              <a:rPr dirty="0" smtClean="0"/>
            </a:br>
            <a:r>
              <a:rPr dirty="0" smtClean="0"/>
              <a:t>Save You?</a:t>
            </a:r>
            <a:endParaRPr dirty="0"/>
          </a:p>
        </p:txBody>
      </p:sp>
      <p:sp>
        <p:nvSpPr>
          <p:cNvPr id="3" name="Subtitle 2"/>
          <p:cNvSpPr>
            <a:spLocks noGrp="1"/>
          </p:cNvSpPr>
          <p:nvPr>
            <p:ph type="subTitle" idx="1"/>
          </p:nvPr>
        </p:nvSpPr>
        <p:spPr>
          <a:xfrm>
            <a:off x="762000" y="3733800"/>
            <a:ext cx="7681913" cy="2438400"/>
          </a:xfrm>
        </p:spPr>
        <p:txBody>
          <a:bodyPr rtlCol="0">
            <a:normAutofit/>
          </a:bodyPr>
          <a:lstStyle/>
          <a:p>
            <a:pPr defTabSz="914363" eaLnBrk="1" fontAlgn="auto" hangingPunct="1">
              <a:spcAft>
                <a:spcPts val="0"/>
              </a:spcAft>
              <a:defRPr/>
            </a:pPr>
            <a:r>
              <a:rPr lang="en-US" dirty="0" smtClean="0"/>
              <a:t>A Comparison of the</a:t>
            </a:r>
          </a:p>
          <a:p>
            <a:pPr defTabSz="914363" eaLnBrk="1" fontAlgn="auto" hangingPunct="1">
              <a:spcAft>
                <a:spcPts val="0"/>
              </a:spcAft>
              <a:defRPr/>
            </a:pPr>
            <a:r>
              <a:rPr lang="en-US" dirty="0" smtClean="0"/>
              <a:t>Salvations of Mormonism </a:t>
            </a:r>
          </a:p>
          <a:p>
            <a:pPr defTabSz="914363" eaLnBrk="1" fontAlgn="auto" hangingPunct="1">
              <a:spcAft>
                <a:spcPts val="0"/>
              </a:spcAft>
              <a:defRPr/>
            </a:pPr>
            <a:r>
              <a:rPr lang="en-US" dirty="0" smtClean="0"/>
              <a:t>to the Salvation of the Bible</a:t>
            </a:r>
          </a:p>
          <a:p>
            <a:pPr defTabSz="914363" eaLnBrk="1" fontAlgn="auto" hangingPunct="1">
              <a:spcAft>
                <a:spcPts val="0"/>
              </a:spcAft>
              <a:defRPr/>
            </a:pPr>
            <a:endParaRPr lang="en-US" sz="1600" dirty="0" smtClean="0"/>
          </a:p>
          <a:p>
            <a:pPr defTabSz="914363" eaLnBrk="1" fontAlgn="auto" hangingPunct="1">
              <a:spcAft>
                <a:spcPts val="0"/>
              </a:spcAft>
              <a:buFont typeface="Arial" pitchFamily="34" charset="0"/>
              <a:buChar char="•"/>
              <a:defRPr/>
            </a:pPr>
            <a:r>
              <a:rPr lang="en-US" dirty="0" smtClean="0"/>
              <a:t>Part A:  What Mormonism Teaches</a:t>
            </a:r>
          </a:p>
          <a:p>
            <a:pPr defTabSz="914363" eaLnBrk="1" fontAlgn="auto" hangingPunct="1">
              <a:spcAft>
                <a:spcPts val="0"/>
              </a:spcAft>
              <a:buFont typeface="Arial" pitchFamily="34" charset="0"/>
              <a:buChar char="•"/>
              <a:defRPr/>
            </a:pPr>
            <a:r>
              <a:rPr lang="en-US" dirty="0" smtClean="0"/>
              <a:t>Part B:  What the Bible Teaches</a:t>
            </a:r>
          </a:p>
          <a:p>
            <a:pPr defTabSz="914363" eaLnBrk="1" fontAlgn="auto" hangingPunct="1">
              <a:spcAft>
                <a:spcPts val="0"/>
              </a:spcAft>
              <a:defRPr/>
            </a:pP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defTabSz="914363" eaLnBrk="1" fontAlgn="auto" hangingPunct="1">
              <a:spcAft>
                <a:spcPts val="0"/>
              </a:spcAft>
              <a:defRPr/>
            </a:pPr>
            <a:r>
              <a:rPr sz="5300" smtClean="0"/>
              <a:t>Will Your Salvation Save You?</a:t>
            </a:r>
            <a:r>
              <a:rPr/>
              <a:t/>
            </a:r>
            <a:br>
              <a:rPr/>
            </a:br>
            <a:r>
              <a:rPr i="1" smtClean="0">
                <a:solidFill>
                  <a:schemeClr val="tx2"/>
                </a:solidFill>
              </a:rPr>
              <a:t> </a:t>
            </a:r>
            <a:r>
              <a:rPr sz="3600" i="1" smtClean="0">
                <a:solidFill>
                  <a:schemeClr val="tx2"/>
                </a:solidFill>
              </a:rPr>
              <a:t>Mormon  Founder, Joseph Smith, Jr. , against Christianity</a:t>
            </a:r>
            <a:endParaRPr sz="3600" i="1">
              <a:solidFill>
                <a:schemeClr val="tx2"/>
              </a:solidFill>
            </a:endParaRPr>
          </a:p>
        </p:txBody>
      </p:sp>
      <p:sp>
        <p:nvSpPr>
          <p:cNvPr id="5124" name="TextBox 3"/>
          <p:cNvSpPr txBox="1">
            <a:spLocks noChangeArrowheads="1"/>
          </p:cNvSpPr>
          <p:nvPr/>
        </p:nvSpPr>
        <p:spPr bwMode="auto">
          <a:xfrm>
            <a:off x="457200" y="1600200"/>
            <a:ext cx="8382000" cy="3540125"/>
          </a:xfrm>
          <a:prstGeom prst="rect">
            <a:avLst/>
          </a:prstGeom>
          <a:noFill/>
          <a:ln w="9525">
            <a:noFill/>
            <a:miter lim="800000"/>
            <a:headEnd/>
            <a:tailEnd/>
          </a:ln>
        </p:spPr>
        <p:txBody>
          <a:bodyPr>
            <a:spAutoFit/>
          </a:bodyPr>
          <a:lstStyle/>
          <a:p>
            <a:pPr eaLnBrk="1" hangingPunct="1">
              <a:defRPr/>
            </a:pPr>
            <a:r>
              <a:rPr lang="en-US" sz="3200" dirty="0">
                <a:latin typeface="+mn-lt"/>
              </a:rPr>
              <a:t>with their lips, but their hearts are far from me, they teach for doctrines the commandments of men, having a form of godliness, but they deny the power thereof.’ ”  (</a:t>
            </a:r>
            <a:r>
              <a:rPr lang="en-US" sz="3200" dirty="0">
                <a:latin typeface="+mn-lt"/>
                <a:hlinkClick r:id="rId3"/>
              </a:rPr>
              <a:t>http://www.lds.org/library/display/0,4945,104-1-3-4,00.html</a:t>
            </a:r>
            <a:r>
              <a:rPr lang="en-US" sz="3200" dirty="0">
                <a:latin typeface="+mn-lt"/>
              </a:rPr>
              <a:t>); (also Joseph Smith, Jr., </a:t>
            </a:r>
            <a:r>
              <a:rPr lang="en-US" sz="3200" b="1" i="1" dirty="0">
                <a:latin typeface="+mn-lt"/>
              </a:rPr>
              <a:t>History of the Church</a:t>
            </a:r>
            <a:r>
              <a:rPr lang="en-US" sz="3200" dirty="0">
                <a:latin typeface="+mn-lt"/>
              </a:rPr>
              <a:t>, Chapter 1, verses 18 – 19)</a:t>
            </a:r>
          </a:p>
        </p:txBody>
      </p:sp>
      <p:cxnSp>
        <p:nvCxnSpPr>
          <p:cNvPr id="4" name="Straight Connector 3"/>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for the Dead and </a:t>
            </a:r>
            <a:r>
              <a:rPr sz="3600" err="1" smtClean="0">
                <a:solidFill>
                  <a:schemeClr val="tx2"/>
                </a:solidFill>
              </a:rPr>
              <a:t>Sealings</a:t>
            </a:r>
            <a:r>
              <a:rPr sz="3600" smtClean="0">
                <a:solidFill>
                  <a:schemeClr val="tx2"/>
                </a:solidFill>
              </a:rPr>
              <a:t> of Children to Parents</a:t>
            </a:r>
            <a:endParaRPr sz="3600" i="1">
              <a:solidFill>
                <a:schemeClr val="tx2"/>
              </a:solidFill>
            </a:endParaRPr>
          </a:p>
        </p:txBody>
      </p:sp>
      <p:sp>
        <p:nvSpPr>
          <p:cNvPr id="206851" name="TextBox 3"/>
          <p:cNvSpPr txBox="1">
            <a:spLocks noChangeArrowheads="1"/>
          </p:cNvSpPr>
          <p:nvPr/>
        </p:nvSpPr>
        <p:spPr bwMode="auto">
          <a:xfrm>
            <a:off x="3886200" y="18415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“Moreover, we cannot be made perfect without our faithful dead who are also heirs of celestial exaltation.  There must be a welding, or joining [sealings] together of generations, from Adam down. Parents must be sealed to each other</a:t>
            </a:r>
            <a:endParaRPr lang="en-US" i="1"/>
          </a:p>
        </p:txBody>
      </p:sp>
      <p:cxnSp>
        <p:nvCxnSpPr>
          <p:cNvPr id="6" name="Straight Connector 5"/>
          <p:cNvCxnSpPr/>
          <p:nvPr/>
        </p:nvCxnSpPr>
        <p:spPr>
          <a:xfrm>
            <a:off x="381000" y="1752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6853"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9812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for the Dead and </a:t>
            </a:r>
            <a:r>
              <a:rPr sz="3600" err="1" smtClean="0">
                <a:solidFill>
                  <a:schemeClr val="tx2"/>
                </a:solidFill>
              </a:rPr>
              <a:t>Sealings</a:t>
            </a:r>
            <a:r>
              <a:rPr sz="3600" smtClean="0">
                <a:solidFill>
                  <a:schemeClr val="tx2"/>
                </a:solidFill>
              </a:rPr>
              <a:t> of Children to Parents</a:t>
            </a:r>
            <a:endParaRPr sz="3600" i="1">
              <a:solidFill>
                <a:schemeClr val="tx2"/>
              </a:solidFill>
            </a:endParaRPr>
          </a:p>
        </p:txBody>
      </p:sp>
      <p:sp>
        <p:nvSpPr>
          <p:cNvPr id="208899" name="TextBox 3"/>
          <p:cNvSpPr txBox="1">
            <a:spLocks noChangeArrowheads="1"/>
          </p:cNvSpPr>
          <p:nvPr/>
        </p:nvSpPr>
        <p:spPr bwMode="auto">
          <a:xfrm>
            <a:off x="381000" y="1841500"/>
            <a:ext cx="8534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[celestial marriage] and children to parents, in order to receive the blessings of the celestial kingdom.  Therefore our salvation and progression depends upon the salvation of our worthy dead with whom we must be joined [sealed] in family ties.” (President Joseph F. Smith, </a:t>
            </a:r>
            <a:r>
              <a:rPr lang="en-US" b="1" i="1"/>
              <a:t>DoS</a:t>
            </a:r>
            <a:r>
              <a:rPr lang="en-US"/>
              <a:t> V. II: 147) </a:t>
            </a:r>
            <a:endParaRPr lang="en-US" i="1"/>
          </a:p>
        </p:txBody>
      </p:sp>
      <p:cxnSp>
        <p:nvCxnSpPr>
          <p:cNvPr id="6" name="Straight Connector 5"/>
          <p:cNvCxnSpPr/>
          <p:nvPr/>
        </p:nvCxnSpPr>
        <p:spPr>
          <a:xfrm>
            <a:off x="381000" y="1752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sz="5300"/>
              <a:t/>
            </a:r>
            <a:br>
              <a:rPr sz="5300"/>
            </a:br>
            <a:r>
              <a:rPr sz="3200" smtClean="0">
                <a:solidFill>
                  <a:schemeClr val="tx2"/>
                </a:solidFill>
              </a:rPr>
              <a:t> </a:t>
            </a:r>
            <a:r>
              <a:rPr sz="3600" smtClean="0">
                <a:solidFill>
                  <a:schemeClr val="tx2"/>
                </a:solidFill>
              </a:rPr>
              <a:t>Required:  The Work of Tithing to Mormon Church</a:t>
            </a:r>
            <a:endParaRPr sz="3600" i="1">
              <a:solidFill>
                <a:schemeClr val="tx2"/>
              </a:solidFill>
            </a:endParaRPr>
          </a:p>
        </p:txBody>
      </p:sp>
      <p:sp>
        <p:nvSpPr>
          <p:cNvPr id="210947" name="TextBox 3"/>
          <p:cNvSpPr txBox="1">
            <a:spLocks noChangeArrowheads="1"/>
          </p:cNvSpPr>
          <p:nvPr/>
        </p:nvSpPr>
        <p:spPr bwMode="auto">
          <a:xfrm>
            <a:off x="3886200" y="1524000"/>
            <a:ext cx="502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“…One tenth of the interest or increase of each member of the Church is payable as tithing into the tithing funds of the Church each year….Indeed, the law of consecration itself is the celestial law of property and money, and to gain the celestial world man must be </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10949"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The Work of Tithing to Mormon Church</a:t>
            </a:r>
            <a:endParaRPr sz="3600" i="1">
              <a:solidFill>
                <a:schemeClr val="tx2"/>
              </a:solidFill>
            </a:endParaRPr>
          </a:p>
        </p:txBody>
      </p:sp>
      <p:sp>
        <p:nvSpPr>
          <p:cNvPr id="212995" name="TextBox 3"/>
          <p:cNvSpPr txBox="1">
            <a:spLocks noChangeArrowheads="1"/>
          </p:cNvSpPr>
          <p:nvPr/>
        </p:nvSpPr>
        <p:spPr bwMode="auto">
          <a:xfrm>
            <a:off x="381000" y="1600200"/>
            <a:ext cx="85344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sz="2800"/>
              <a:t>able to abide this higher law, to say nothing of the lesser law of tithing (</a:t>
            </a:r>
            <a:r>
              <a:rPr lang="en-US" sz="2800" b="1" i="1"/>
              <a:t>D. &amp; C. </a:t>
            </a:r>
            <a:r>
              <a:rPr lang="en-US" sz="2800"/>
              <a:t>88:21-22; 105:5)…. he is a transgressor of the law, and he is not entitled to the fulness of the blessings of the gospel of Jesus Christ…. ‘Behold, now it is called today until the coming of the Son of Man, and verily it is a day of sacrifice, and a day for the tithing of my people; for he that is tithed shall not be burned at his coming…’” (Apostle Bruce R. McConkie, </a:t>
            </a:r>
            <a:r>
              <a:rPr lang="en-US" sz="2800" b="1" i="1"/>
              <a:t>Mormon Doctrine</a:t>
            </a:r>
            <a:r>
              <a:rPr lang="en-US" sz="2800"/>
              <a:t>, p. 796-798)</a:t>
            </a:r>
            <a:endParaRPr lang="en-US" sz="2800"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Required:  The Work of  Not Drinking Tea, Coffee &amp; Alcohol or Using Tobacco</a:t>
            </a:r>
            <a:endParaRPr sz="3600" i="1">
              <a:solidFill>
                <a:schemeClr val="tx2"/>
              </a:solidFill>
            </a:endParaRPr>
          </a:p>
        </p:txBody>
      </p:sp>
      <p:cxnSp>
        <p:nvCxnSpPr>
          <p:cNvPr id="6" name="Straight Connector 5"/>
          <p:cNvCxnSpPr/>
          <p:nvPr/>
        </p:nvCxnSpPr>
        <p:spPr>
          <a:xfrm>
            <a:off x="381000" y="1752600"/>
            <a:ext cx="84582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381000" y="1905000"/>
            <a:ext cx="8458200" cy="4278313"/>
          </a:xfrm>
          <a:prstGeom prst="rect">
            <a:avLst/>
          </a:prstGeom>
        </p:spPr>
        <p:txBody>
          <a:bodyPr>
            <a:spAutoFit/>
          </a:bodyPr>
          <a:lstStyle/>
          <a:p>
            <a:pPr algn="ctr" eaLnBrk="1" hangingPunct="1">
              <a:defRPr/>
            </a:pPr>
            <a:r>
              <a:rPr lang="en-US" sz="3200" i="1" dirty="0">
                <a:latin typeface="+mn-lt"/>
              </a:rPr>
              <a:t>Special Note: </a:t>
            </a:r>
          </a:p>
          <a:p>
            <a:pPr algn="ctr" eaLnBrk="1" hangingPunct="1">
              <a:defRPr/>
            </a:pPr>
            <a:endParaRPr lang="en-US" sz="1600" i="1" dirty="0">
              <a:latin typeface="+mn-lt"/>
            </a:endParaRPr>
          </a:p>
          <a:p>
            <a:pPr algn="ctr" eaLnBrk="1" hangingPunct="1">
              <a:defRPr/>
            </a:pPr>
            <a:r>
              <a:rPr lang="en-US" sz="3200" i="1" dirty="0">
                <a:latin typeface="+mn-lt"/>
              </a:rPr>
              <a:t>On February 27, 1833, Joseph Smith gave a purported revelation known as the “Word of Wisdom.”  This appears in Section 89 of the </a:t>
            </a:r>
            <a:r>
              <a:rPr lang="en-US" sz="3200" b="1" i="1" dirty="0">
                <a:latin typeface="+mn-lt"/>
              </a:rPr>
              <a:t>Doctrine and Covenants </a:t>
            </a:r>
            <a:r>
              <a:rPr lang="en-US" sz="3200" i="1" dirty="0">
                <a:latin typeface="+mn-lt"/>
              </a:rPr>
              <a:t>as a revelation from God.  It commands that one is not to partake of wine, strong drink, tobacco, and hot drinks (i.e., tea and coffee).</a:t>
            </a:r>
          </a:p>
        </p:txBody>
      </p:sp>
    </p:spTree>
  </p:cSld>
  <p:clrMapOvr>
    <a:masterClrMapping/>
  </p:clrMapOvr>
  <p:transition>
    <p:fade/>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4000" smtClean="0">
                <a:solidFill>
                  <a:schemeClr val="tx2"/>
                </a:solidFill>
              </a:rPr>
              <a:t>Required:  The Work of  Not Drinking Tea, Coffee &amp; Alcohol or Using Tobacco</a:t>
            </a:r>
            <a:endParaRPr sz="4000" i="1">
              <a:solidFill>
                <a:schemeClr val="tx2"/>
              </a:solidFill>
            </a:endParaRPr>
          </a:p>
        </p:txBody>
      </p:sp>
      <p:sp>
        <p:nvSpPr>
          <p:cNvPr id="217091" name="TextBox 3"/>
          <p:cNvSpPr txBox="1">
            <a:spLocks noChangeArrowheads="1"/>
          </p:cNvSpPr>
          <p:nvPr/>
        </p:nvSpPr>
        <p:spPr bwMode="auto">
          <a:xfrm>
            <a:off x="3886200" y="19812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“Salvation and a cup of tea….my brethren, if you drink coffee or tea, or take tobacco, are you letting a cup of tea or a little tobacco stand in the road and bar you from the celestial kingdom of God, where you might otherwise have</a:t>
            </a:r>
            <a:endParaRPr lang="en-US" i="1"/>
          </a:p>
        </p:txBody>
      </p:sp>
      <p:cxnSp>
        <p:nvCxnSpPr>
          <p:cNvPr id="6" name="Straight Connector 5"/>
          <p:cNvCxnSpPr/>
          <p:nvPr/>
        </p:nvCxnSpPr>
        <p:spPr>
          <a:xfrm>
            <a:off x="381000" y="1905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17093" name="Picture 6" descr="Mormonism - Joseph Fielding Smith - ldsindex.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0574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4000" smtClean="0">
                <a:solidFill>
                  <a:schemeClr val="tx2"/>
                </a:solidFill>
              </a:rPr>
              <a:t>Required:  The Work of  Not Drinking Tea, Coffee &amp; Alcohol or Using Tobacco</a:t>
            </a:r>
            <a:endParaRPr sz="4000" i="1">
              <a:solidFill>
                <a:schemeClr val="tx2"/>
              </a:solidFill>
            </a:endParaRPr>
          </a:p>
        </p:txBody>
      </p:sp>
      <p:sp>
        <p:nvSpPr>
          <p:cNvPr id="219139" name="TextBox 3"/>
          <p:cNvSpPr txBox="1">
            <a:spLocks noChangeArrowheads="1"/>
          </p:cNvSpPr>
          <p:nvPr/>
        </p:nvSpPr>
        <p:spPr bwMode="auto">
          <a:xfrm>
            <a:off x="381000" y="1981200"/>
            <a:ext cx="8534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received a fulness of glory?....could you afford to let a little thing like that stand between you and your salvation?” (President Joseph F. Smith, </a:t>
            </a:r>
            <a:r>
              <a:rPr lang="en-US" b="1" i="1"/>
              <a:t>DoS</a:t>
            </a:r>
            <a:r>
              <a:rPr lang="en-US"/>
              <a:t>, II: 16-17) </a:t>
            </a:r>
            <a:endParaRPr lang="en-US" i="1"/>
          </a:p>
          <a:p>
            <a:pPr eaLnBrk="1" hangingPunct="1"/>
            <a:endParaRPr lang="en-US" i="1"/>
          </a:p>
        </p:txBody>
      </p:sp>
      <p:cxnSp>
        <p:nvCxnSpPr>
          <p:cNvPr id="6" name="Straight Connector 5"/>
          <p:cNvCxnSpPr/>
          <p:nvPr/>
        </p:nvCxnSpPr>
        <p:spPr>
          <a:xfrm>
            <a:off x="381000" y="1905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4462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The Work of  No Birth Control</a:t>
            </a:r>
            <a:endParaRPr sz="3600" i="1">
              <a:solidFill>
                <a:schemeClr val="tx2"/>
              </a:solidFill>
            </a:endParaRPr>
          </a:p>
        </p:txBody>
      </p:sp>
      <p:sp>
        <p:nvSpPr>
          <p:cNvPr id="221187" name="TextBox 3"/>
          <p:cNvSpPr txBox="1">
            <a:spLocks noChangeArrowheads="1"/>
          </p:cNvSpPr>
          <p:nvPr/>
        </p:nvSpPr>
        <p:spPr bwMode="auto">
          <a:xfrm>
            <a:off x="38862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“In June 1917, Joseph F. Smith stated “I regret, I think it is a crying evil, that there should exist a sentiment or a feeling among any members of the Church to curtail the birth of their children.  I think that is a crime wherever it occurs…they rob</a:t>
            </a:r>
            <a:endParaRPr lang="en-US"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21189" name="Picture 6" descr="Mormonism - Joseph Fielding Smith - ldsindex.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sz="5300"/>
              <a:t/>
            </a:r>
            <a:br>
              <a:rPr sz="5300"/>
            </a:br>
            <a:r>
              <a:rPr sz="3200" smtClean="0">
                <a:solidFill>
                  <a:schemeClr val="tx2"/>
                </a:solidFill>
              </a:rPr>
              <a:t> </a:t>
            </a:r>
            <a:r>
              <a:rPr sz="3600" smtClean="0">
                <a:solidFill>
                  <a:schemeClr val="tx2"/>
                </a:solidFill>
              </a:rPr>
              <a:t>Required:  The Work of  No Birth Control</a:t>
            </a:r>
            <a:endParaRPr sz="3600" i="1">
              <a:solidFill>
                <a:schemeClr val="tx2"/>
              </a:solidFill>
            </a:endParaRPr>
          </a:p>
        </p:txBody>
      </p:sp>
      <p:sp>
        <p:nvSpPr>
          <p:cNvPr id="223235" name="TextBox 3"/>
          <p:cNvSpPr txBox="1">
            <a:spLocks noChangeArrowheads="1"/>
          </p:cNvSpPr>
          <p:nvPr/>
        </p:nvSpPr>
        <p:spPr bwMode="auto">
          <a:xfrm>
            <a:off x="381000" y="1752600"/>
            <a:ext cx="85344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themselves of the greatest eternal blessings [exaltation]…they shut themselves off from the eternal blessing of increase [having children as gods].  Those who wilfully and maliciously design to break this important commandment shall be damned.”  (</a:t>
            </a:r>
            <a:r>
              <a:rPr lang="en-US" b="1" i="1"/>
              <a:t>DoS</a:t>
            </a:r>
            <a:r>
              <a:rPr lang="en-US"/>
              <a:t>, II: 88-89)</a:t>
            </a:r>
            <a:endParaRPr lang="en-US" i="1"/>
          </a:p>
          <a:p>
            <a:pPr eaLnBrk="1" hangingPunct="1"/>
            <a:endParaRPr lang="en-US"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The Work of  No Birth Control</a:t>
            </a:r>
            <a:endParaRPr sz="3600" i="1">
              <a:solidFill>
                <a:schemeClr val="tx2"/>
              </a:solidFill>
            </a:endParaRPr>
          </a:p>
        </p:txBody>
      </p:sp>
      <p:sp>
        <p:nvSpPr>
          <p:cNvPr id="225283" name="TextBox 3"/>
          <p:cNvSpPr txBox="1">
            <a:spLocks noChangeArrowheads="1"/>
          </p:cNvSpPr>
          <p:nvPr/>
        </p:nvSpPr>
        <p:spPr bwMode="auto">
          <a:xfrm>
            <a:off x="38862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“When a man and a woman are married and they agree, or covenant, to limit their offspring to two or three, and practice devices to accomplish this purpose, they are guilty of iniquity which eventually must be punished….Possibly no</a:t>
            </a:r>
            <a:endParaRPr lang="en-US"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25285" name="Picture 6" descr="Mormonism - Joseph Fielding Smith - ldsindex.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mtClean="0"/>
              <a:t>Will Your Salvation Save You?</a:t>
            </a:r>
            <a:br>
              <a:rPr smtClean="0"/>
            </a:br>
            <a:r>
              <a:rPr sz="3600" i="1" smtClean="0">
                <a:solidFill>
                  <a:schemeClr val="tx2"/>
                </a:solidFill>
              </a:rPr>
              <a:t>Mormon leaders against Christianity</a:t>
            </a:r>
            <a:endParaRPr sz="3600" i="1">
              <a:solidFill>
                <a:schemeClr val="tx2"/>
              </a:solidFill>
            </a:endParaRPr>
          </a:p>
        </p:txBody>
      </p:sp>
      <p:sp>
        <p:nvSpPr>
          <p:cNvPr id="24579" name="Text Placeholder 2"/>
          <p:cNvSpPr>
            <a:spLocks noGrp="1"/>
          </p:cNvSpPr>
          <p:nvPr>
            <p:ph type="body" sz="quarter" idx="10"/>
          </p:nvPr>
        </p:nvSpPr>
        <p:spPr>
          <a:xfrm>
            <a:off x="381000" y="1676400"/>
            <a:ext cx="3352800" cy="4648200"/>
          </a:xfrm>
        </p:spPr>
        <p:txBody>
          <a:bodyPr/>
          <a:lstStyle/>
          <a:p>
            <a:pPr eaLnBrk="1" hangingPunct="1"/>
            <a:endParaRPr lang="en-US" smtClean="0"/>
          </a:p>
        </p:txBody>
      </p:sp>
      <p:sp>
        <p:nvSpPr>
          <p:cNvPr id="24580" name="TextBox 3"/>
          <p:cNvSpPr txBox="1">
            <a:spLocks noChangeArrowheads="1"/>
          </p:cNvSpPr>
          <p:nvPr/>
        </p:nvSpPr>
        <p:spPr bwMode="auto">
          <a:xfrm>
            <a:off x="3962400" y="1600200"/>
            <a:ext cx="5029200"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Brigham Young, Mormonism’s 2</a:t>
            </a:r>
            <a:r>
              <a:rPr lang="en-US" baseline="30000"/>
              <a:t>nd</a:t>
            </a:r>
            <a:r>
              <a:rPr lang="en-US"/>
              <a:t> President, stated that the “…Christian God is the Mormon’s Devil…” (</a:t>
            </a:r>
            <a:r>
              <a:rPr lang="en-US" b="1" i="1"/>
              <a:t>JoD</a:t>
            </a:r>
            <a:r>
              <a:rPr lang="en-US"/>
              <a:t>, 5:331).</a:t>
            </a:r>
            <a:r>
              <a:rPr lang="en-US">
                <a:latin typeface="Arial" charset="0"/>
              </a:rPr>
              <a:t> </a:t>
            </a:r>
          </a:p>
          <a:p>
            <a:pPr eaLnBrk="1" hangingPunct="1"/>
            <a:endParaRPr lang="en-US" sz="1800"/>
          </a:p>
        </p:txBody>
      </p:sp>
      <p:pic>
        <p:nvPicPr>
          <p:cNvPr id="24581" name="Picture 5" descr="Mormonism - Brigham Young4-with Masonic Pin.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352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The Work of  No Birth Control</a:t>
            </a:r>
            <a:endParaRPr sz="3600" i="1">
              <a:solidFill>
                <a:schemeClr val="tx2"/>
              </a:solidFill>
            </a:endParaRPr>
          </a:p>
        </p:txBody>
      </p:sp>
      <p:sp>
        <p:nvSpPr>
          <p:cNvPr id="227331" name="TextBox 3"/>
          <p:cNvSpPr txBox="1">
            <a:spLocks noChangeArrowheads="1"/>
          </p:cNvSpPr>
          <p:nvPr/>
        </p:nvSpPr>
        <p:spPr bwMode="auto">
          <a:xfrm>
            <a:off x="381000" y="1752600"/>
            <a:ext cx="85344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greater sin could be committed by the people who have embraced this gospel than to prevent or to destroy life in the manner indicated.” (President Joseph F. Smith, </a:t>
            </a:r>
            <a:r>
              <a:rPr lang="en-US" b="1" i="1"/>
              <a:t>DoS</a:t>
            </a:r>
            <a:r>
              <a:rPr lang="en-US"/>
              <a:t>, II:87-88)</a:t>
            </a:r>
          </a:p>
          <a:p>
            <a:pPr eaLnBrk="1" hangingPunct="1"/>
            <a:endParaRPr lang="en-US" i="1"/>
          </a:p>
          <a:p>
            <a:pPr eaLnBrk="1" hangingPunct="1"/>
            <a:r>
              <a:rPr lang="en-US"/>
              <a:t>Also on page 88 it says, “…may we not lose our own salvation if we violate this divine law?”</a:t>
            </a:r>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The Work of  Blood Atonement</a:t>
            </a:r>
            <a:endParaRPr sz="3600" i="1">
              <a:solidFill>
                <a:schemeClr val="tx2"/>
              </a:solidFill>
            </a:endParaRPr>
          </a:p>
        </p:txBody>
      </p:sp>
      <p:sp>
        <p:nvSpPr>
          <p:cNvPr id="229379" name="TextBox 3"/>
          <p:cNvSpPr txBox="1">
            <a:spLocks noChangeArrowheads="1"/>
          </p:cNvSpPr>
          <p:nvPr/>
        </p:nvSpPr>
        <p:spPr bwMode="auto">
          <a:xfrm>
            <a:off x="304800" y="1600200"/>
            <a:ext cx="8610600"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a:t>Special Note (Introductory Comments):</a:t>
            </a:r>
          </a:p>
          <a:p>
            <a:pPr algn="ctr" eaLnBrk="1" hangingPunct="1"/>
            <a:endParaRPr lang="en-US" sz="900" i="1"/>
          </a:p>
          <a:p>
            <a:pPr algn="ctr" eaLnBrk="1" hangingPunct="1"/>
            <a:r>
              <a:rPr lang="en-US" sz="2800" i="1"/>
              <a:t>In Mormonism one can commit certain grievous sins for which Mormonism’s Jesus’ blood cannot atone for.  Remember, Jesus’ sacrifice in Mormonism only gets everyone, and all animals, resurrected.  Consequently, there are certain grievous sins which a person may commit that will result in them not getting resurrected.  </a:t>
            </a:r>
          </a:p>
          <a:p>
            <a:pPr algn="ctr" eaLnBrk="1" hangingPunct="1"/>
            <a:endParaRPr lang="en-US" sz="900" i="1"/>
          </a:p>
          <a:p>
            <a:pPr algn="ctr" eaLnBrk="1" hangingPunct="1"/>
            <a:r>
              <a:rPr lang="en-US" i="1"/>
              <a:t>The Mormon solution:  </a:t>
            </a:r>
          </a:p>
          <a:p>
            <a:pPr algn="ctr" eaLnBrk="1" hangingPunct="1"/>
            <a:r>
              <a:rPr lang="en-US" b="1" i="1">
                <a:solidFill>
                  <a:srgbClr val="FF0000"/>
                </a:solidFill>
              </a:rPr>
              <a:t>SHED YOUR OWN/OR ANOTHER’S BLOOD </a:t>
            </a:r>
          </a:p>
          <a:p>
            <a:pPr algn="ctr" eaLnBrk="1" hangingPunct="1"/>
            <a:r>
              <a:rPr lang="en-US" b="1" i="1">
                <a:solidFill>
                  <a:srgbClr val="FF0000"/>
                </a:solidFill>
              </a:rPr>
              <a:t>IN DEATH!</a:t>
            </a:r>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sz="5300"/>
              <a:t/>
            </a:r>
            <a:br>
              <a:rPr sz="5300"/>
            </a:br>
            <a:r>
              <a:rPr sz="3200" smtClean="0">
                <a:solidFill>
                  <a:schemeClr val="tx2"/>
                </a:solidFill>
              </a:rPr>
              <a:t> </a:t>
            </a:r>
            <a:r>
              <a:rPr sz="3600" smtClean="0">
                <a:solidFill>
                  <a:schemeClr val="tx2"/>
                </a:solidFill>
              </a:rPr>
              <a:t>Required:  The Work of  Blood Atonement</a:t>
            </a:r>
            <a:endParaRPr sz="3600" i="1">
              <a:solidFill>
                <a:schemeClr val="tx2"/>
              </a:solidFill>
            </a:endParaRPr>
          </a:p>
        </p:txBody>
      </p:sp>
      <p:sp>
        <p:nvSpPr>
          <p:cNvPr id="231427" name="TextBox 3"/>
          <p:cNvSpPr txBox="1">
            <a:spLocks noChangeArrowheads="1"/>
          </p:cNvSpPr>
          <p:nvPr/>
        </p:nvSpPr>
        <p:spPr bwMode="auto">
          <a:xfrm>
            <a:off x="304800" y="1600200"/>
            <a:ext cx="86106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endParaRPr lang="en-US" sz="900" i="1"/>
          </a:p>
          <a:p>
            <a:pPr algn="ctr" eaLnBrk="1" hangingPunct="1"/>
            <a:r>
              <a:rPr lang="en-US" i="1"/>
              <a:t>What constitutes one of these grievous sins?  For one, violating the covenants (oaths/promises) one has made in the Mormon temple.  </a:t>
            </a:r>
            <a:endParaRPr lang="en-US" b="1" i="1">
              <a:solidFill>
                <a:srgbClr val="FF0000"/>
              </a:solidFill>
            </a:endParaRPr>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The Work of  Blood Atonement</a:t>
            </a:r>
            <a:endParaRPr sz="3600" i="1">
              <a:solidFill>
                <a:schemeClr val="tx2"/>
              </a:solidFill>
            </a:endParaRPr>
          </a:p>
        </p:txBody>
      </p:sp>
      <p:sp>
        <p:nvSpPr>
          <p:cNvPr id="233475" name="TextBox 3"/>
          <p:cNvSpPr txBox="1">
            <a:spLocks noChangeArrowheads="1"/>
          </p:cNvSpPr>
          <p:nvPr/>
        </p:nvSpPr>
        <p:spPr bwMode="auto">
          <a:xfrm>
            <a:off x="3886200" y="1676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“…Suppose you found your brother in bed with your wife and put a javelin through both of them, you would be justified, and they would atone for their sins….I would do it with clean hands…. There is not a man or woman, who violates the</a:t>
            </a:r>
            <a:endParaRPr lang="en-US"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33477" name="Picture 6" descr="Mormonism - Brigham Young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752600"/>
            <a:ext cx="3276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The Work of  Blood Atonement</a:t>
            </a:r>
            <a:endParaRPr sz="3600" i="1">
              <a:solidFill>
                <a:schemeClr val="tx2"/>
              </a:solidFill>
            </a:endParaRPr>
          </a:p>
        </p:txBody>
      </p:sp>
      <p:sp>
        <p:nvSpPr>
          <p:cNvPr id="235523" name="TextBox 3"/>
          <p:cNvSpPr txBox="1">
            <a:spLocks noChangeArrowheads="1"/>
          </p:cNvSpPr>
          <p:nvPr/>
        </p:nvSpPr>
        <p:spPr bwMode="auto">
          <a:xfrm>
            <a:off x="381000" y="1752600"/>
            <a:ext cx="8534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covenants made with their God, that will not be required to pay the debt.  The blood of Christ will never wipe that out, your own blood must for it…every man and woman will have to atone for breaking their covenants [made in the temple].”  (President Brigham Young, </a:t>
            </a:r>
            <a:r>
              <a:rPr lang="en-US" b="1" i="1"/>
              <a:t>JoD</a:t>
            </a:r>
            <a:r>
              <a:rPr lang="en-US"/>
              <a:t>, 3:247)</a:t>
            </a:r>
            <a:endParaRPr lang="en-US"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sz="5300"/>
              <a:t/>
            </a:r>
            <a:br>
              <a:rPr sz="5300"/>
            </a:br>
            <a:r>
              <a:rPr sz="3200" smtClean="0">
                <a:solidFill>
                  <a:schemeClr val="tx2"/>
                </a:solidFill>
              </a:rPr>
              <a:t> </a:t>
            </a:r>
            <a:r>
              <a:rPr sz="3600" smtClean="0">
                <a:solidFill>
                  <a:schemeClr val="tx2"/>
                </a:solidFill>
              </a:rPr>
              <a:t>Required:  The Work of  Blood Atonement</a:t>
            </a:r>
            <a:endParaRPr sz="3600" i="1">
              <a:solidFill>
                <a:schemeClr val="tx2"/>
              </a:solidFill>
            </a:endParaRPr>
          </a:p>
        </p:txBody>
      </p:sp>
      <p:sp>
        <p:nvSpPr>
          <p:cNvPr id="237571" name="TextBox 3"/>
          <p:cNvSpPr txBox="1">
            <a:spLocks noChangeArrowheads="1"/>
          </p:cNvSpPr>
          <p:nvPr/>
        </p:nvSpPr>
        <p:spPr bwMode="auto">
          <a:xfrm>
            <a:off x="38862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“…Therefore, their only hope is to have their own blood shed to atone, as far as possible, in their behalf.  This is scriptural doctrine, and is taught in all the standard works of the Church.” (President Joseph F. Smith, </a:t>
            </a:r>
            <a:r>
              <a:rPr lang="en-US" b="1" i="1"/>
              <a:t>DoS</a:t>
            </a:r>
            <a:r>
              <a:rPr lang="en-US"/>
              <a:t>, I: 135)</a:t>
            </a:r>
            <a:endParaRPr lang="en-US"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37573" name="Picture 6" descr="Mormonism - Joseph Fielding Smith - ldsindex.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447800"/>
          </a:xfrm>
        </p:spPr>
        <p:txBody>
          <a:bodyPr>
            <a:normAutofit/>
          </a:bodyPr>
          <a:lstStyle/>
          <a:p>
            <a:pPr algn="ctr" defTabSz="914363" eaLnBrk="1" fontAlgn="auto" hangingPunct="1">
              <a:spcAft>
                <a:spcPts val="0"/>
              </a:spcAft>
              <a:defRPr/>
            </a:pPr>
            <a:r>
              <a:rPr/>
              <a:t>Will </a:t>
            </a:r>
            <a:r>
              <a:rPr smtClean="0"/>
              <a:t> Your Salvation Save You?</a:t>
            </a:r>
            <a:endParaRPr i="1">
              <a:solidFill>
                <a:schemeClr val="tx2"/>
              </a:solidFill>
            </a:endParaRPr>
          </a:p>
        </p:txBody>
      </p:sp>
      <p:sp>
        <p:nvSpPr>
          <p:cNvPr id="239619" name="TextBox 3"/>
          <p:cNvSpPr txBox="1">
            <a:spLocks noChangeArrowheads="1"/>
          </p:cNvSpPr>
          <p:nvPr/>
        </p:nvSpPr>
        <p:spPr bwMode="auto">
          <a:xfrm>
            <a:off x="457200" y="1905000"/>
            <a:ext cx="8229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a:t>Well, if as if that wasn’t enough, </a:t>
            </a:r>
          </a:p>
          <a:p>
            <a:pPr algn="ctr" eaLnBrk="1" hangingPunct="1"/>
            <a:r>
              <a:rPr lang="en-US"/>
              <a:t>Joseph Smith, Jr., Founder of Mormonism, reached the heights of pride when he said…</a:t>
            </a:r>
          </a:p>
        </p:txBody>
      </p:sp>
      <p:cxnSp>
        <p:nvCxnSpPr>
          <p:cNvPr id="4" name="Straight Connector 3"/>
          <p:cNvCxnSpPr/>
          <p:nvPr/>
        </p:nvCxnSpPr>
        <p:spPr>
          <a:xfrm>
            <a:off x="228600" y="9906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Autofit/>
          </a:bodyPr>
          <a:lstStyle/>
          <a:p>
            <a:pPr algn="ctr" defTabSz="914363" eaLnBrk="1" fontAlgn="auto" hangingPunct="1">
              <a:spcAft>
                <a:spcPts val="0"/>
              </a:spcAft>
              <a:defRPr/>
            </a:pPr>
            <a:r>
              <a:rPr/>
              <a:t>Will </a:t>
            </a:r>
            <a:r>
              <a:rPr smtClean="0"/>
              <a:t>Your Salvation Save You?</a:t>
            </a:r>
            <a:r>
              <a:rPr/>
              <a:t/>
            </a:r>
            <a:br>
              <a:rPr/>
            </a:br>
            <a:endParaRPr i="1">
              <a:solidFill>
                <a:schemeClr val="tx2"/>
              </a:solidFill>
            </a:endParaRPr>
          </a:p>
        </p:txBody>
      </p:sp>
      <p:sp>
        <p:nvSpPr>
          <p:cNvPr id="241667" name="TextBox 3"/>
          <p:cNvSpPr txBox="1">
            <a:spLocks noChangeArrowheads="1"/>
          </p:cNvSpPr>
          <p:nvPr/>
        </p:nvSpPr>
        <p:spPr bwMode="auto">
          <a:xfrm>
            <a:off x="457200" y="1524000"/>
            <a:ext cx="82296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 am learned, and know more than all the world put together.” (Joseph Smith, Jr., </a:t>
            </a:r>
            <a:r>
              <a:rPr lang="en-US" b="1" i="1"/>
              <a:t>History of the Church</a:t>
            </a:r>
            <a:r>
              <a:rPr lang="en-US"/>
              <a:t>, 6:308)</a:t>
            </a:r>
          </a:p>
          <a:p>
            <a:pPr eaLnBrk="1" hangingPunct="1">
              <a:buFontTx/>
              <a:buChar char="•"/>
            </a:pPr>
            <a:endParaRPr lang="en-US"/>
          </a:p>
          <a:p>
            <a:pPr eaLnBrk="1" hangingPunct="1">
              <a:buFontTx/>
              <a:buChar char="•"/>
            </a:pPr>
            <a:endParaRPr lang="en-US"/>
          </a:p>
        </p:txBody>
      </p:sp>
      <p:cxnSp>
        <p:nvCxnSpPr>
          <p:cNvPr id="4" name="Straight Connector 3"/>
          <p:cNvCxnSpPr/>
          <p:nvPr/>
        </p:nvCxnSpPr>
        <p:spPr>
          <a:xfrm>
            <a:off x="304800" y="9906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a:bodyPr>
          <a:lstStyle/>
          <a:p>
            <a:pPr algn="ctr" defTabSz="914363" eaLnBrk="1" fontAlgn="auto" hangingPunct="1">
              <a:spcAft>
                <a:spcPts val="0"/>
              </a:spcAft>
              <a:defRPr/>
            </a:pPr>
            <a:r>
              <a:rPr smtClean="0"/>
              <a:t>Will Your Salvation Save You?</a:t>
            </a:r>
            <a:endParaRPr i="1">
              <a:solidFill>
                <a:schemeClr val="tx2"/>
              </a:solidFill>
            </a:endParaRPr>
          </a:p>
        </p:txBody>
      </p:sp>
      <p:sp>
        <p:nvSpPr>
          <p:cNvPr id="2437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a:t>
            </a:r>
            <a:r>
              <a:rPr lang="en-US" b="1" i="1"/>
              <a:t>JoD</a:t>
            </a:r>
            <a:r>
              <a:rPr lang="en-US"/>
              <a:t>, 7:289)</a:t>
            </a:r>
          </a:p>
        </p:txBody>
      </p:sp>
      <p:cxnSp>
        <p:nvCxnSpPr>
          <p:cNvPr id="4" name="Straight Connector 3"/>
          <p:cNvCxnSpPr/>
          <p:nvPr/>
        </p:nvCxnSpPr>
        <p:spPr>
          <a:xfrm>
            <a:off x="228600" y="9144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a:bodyPr>
          <a:lstStyle/>
          <a:p>
            <a:pPr algn="ctr" defTabSz="914363" eaLnBrk="1" fontAlgn="auto" hangingPunct="1">
              <a:spcAft>
                <a:spcPts val="0"/>
              </a:spcAft>
              <a:defRPr/>
            </a:pPr>
            <a:r>
              <a:rPr smtClean="0"/>
              <a:t>Will  Your Salvation Save You?</a:t>
            </a:r>
            <a:endParaRPr i="1">
              <a:solidFill>
                <a:schemeClr val="tx2"/>
              </a:solidFill>
            </a:endParaRPr>
          </a:p>
        </p:txBody>
      </p:sp>
      <p:sp>
        <p:nvSpPr>
          <p:cNvPr id="110595" name="TextBox 3"/>
          <p:cNvSpPr txBox="1">
            <a:spLocks noChangeArrowheads="1"/>
          </p:cNvSpPr>
          <p:nvPr/>
        </p:nvSpPr>
        <p:spPr bwMode="auto">
          <a:xfrm>
            <a:off x="457200" y="1371600"/>
            <a:ext cx="8229600" cy="3046413"/>
          </a:xfrm>
          <a:prstGeom prst="rect">
            <a:avLst/>
          </a:prstGeom>
          <a:noFill/>
          <a:ln w="9525">
            <a:noFill/>
            <a:miter lim="800000"/>
            <a:headEnd/>
            <a:tailEnd/>
          </a:ln>
        </p:spPr>
        <p:txBody>
          <a:bodyPr>
            <a:spAutoFit/>
          </a:bodyPr>
          <a:lstStyle/>
          <a:p>
            <a:pPr eaLnBrk="1" hangingPunct="1">
              <a:defRPr/>
            </a:pPr>
            <a:r>
              <a:rPr lang="en-US" sz="3200" dirty="0">
                <a:latin typeface="+mn-lt"/>
              </a:rPr>
              <a:t>“God made Aaron to be the mouth piece for the children of Israel, and He will make </a:t>
            </a:r>
            <a:r>
              <a:rPr lang="en-US" sz="3200" b="1" i="1" dirty="0">
                <a:latin typeface="+mn-lt"/>
              </a:rPr>
              <a:t>me be god to you</a:t>
            </a:r>
            <a:r>
              <a:rPr lang="en-US" sz="3200" dirty="0">
                <a:latin typeface="+mn-lt"/>
              </a:rPr>
              <a:t> in His stead, and the Elders to be mouth for me; and if you don't like it, </a:t>
            </a:r>
            <a:r>
              <a:rPr lang="en-US" sz="3200" b="1" i="1" dirty="0">
                <a:latin typeface="+mn-lt"/>
              </a:rPr>
              <a:t>you must lump it</a:t>
            </a:r>
            <a:r>
              <a:rPr lang="en-US" sz="3200" dirty="0">
                <a:latin typeface="+mn-lt"/>
              </a:rPr>
              <a:t>." (Joseph Smith, Jr., </a:t>
            </a:r>
            <a:r>
              <a:rPr lang="en-US" sz="3200" b="1" i="1" dirty="0">
                <a:latin typeface="+mn-lt"/>
              </a:rPr>
              <a:t>History of the Church</a:t>
            </a:r>
            <a:r>
              <a:rPr lang="en-US" sz="3200" dirty="0">
                <a:latin typeface="+mn-lt"/>
              </a:rPr>
              <a:t>, 6:319-320)</a:t>
            </a:r>
          </a:p>
        </p:txBody>
      </p:sp>
      <p:cxnSp>
        <p:nvCxnSpPr>
          <p:cNvPr id="4" name="Straight Connector 3"/>
          <p:cNvCxnSpPr/>
          <p:nvPr/>
        </p:nvCxnSpPr>
        <p:spPr>
          <a:xfrm>
            <a:off x="304800" y="9906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mtClean="0"/>
              <a:t>Will Your Salvation Save You?</a:t>
            </a:r>
            <a:r>
              <a:rPr i="1" smtClean="0">
                <a:solidFill>
                  <a:schemeClr val="tx2"/>
                </a:solidFill>
              </a:rPr>
              <a:t/>
            </a:r>
            <a:br>
              <a:rPr i="1" smtClean="0">
                <a:solidFill>
                  <a:schemeClr val="tx2"/>
                </a:solidFill>
              </a:rPr>
            </a:br>
            <a:r>
              <a:rPr sz="3600" i="1" smtClean="0">
                <a:solidFill>
                  <a:schemeClr val="tx2"/>
                </a:solidFill>
              </a:rPr>
              <a:t>Mormon leaders against Christianity</a:t>
            </a:r>
            <a:endParaRPr sz="3600" i="1">
              <a:solidFill>
                <a:schemeClr val="tx2"/>
              </a:solidFill>
            </a:endParaRPr>
          </a:p>
        </p:txBody>
      </p:sp>
      <p:sp>
        <p:nvSpPr>
          <p:cNvPr id="26627" name="Text Placeholder 2"/>
          <p:cNvSpPr>
            <a:spLocks noGrp="1"/>
          </p:cNvSpPr>
          <p:nvPr>
            <p:ph type="body" sz="quarter" idx="10"/>
          </p:nvPr>
        </p:nvSpPr>
        <p:spPr>
          <a:xfrm>
            <a:off x="381000" y="1676400"/>
            <a:ext cx="3352800" cy="4648200"/>
          </a:xfrm>
        </p:spPr>
        <p:txBody>
          <a:bodyPr/>
          <a:lstStyle/>
          <a:p>
            <a:pPr eaLnBrk="1" hangingPunct="1"/>
            <a:endParaRPr lang="en-US" smtClean="0"/>
          </a:p>
        </p:txBody>
      </p:sp>
      <p:sp>
        <p:nvSpPr>
          <p:cNvPr id="26628" name="TextBox 3"/>
          <p:cNvSpPr txBox="1">
            <a:spLocks noChangeArrowheads="1"/>
          </p:cNvSpPr>
          <p:nvPr/>
        </p:nvSpPr>
        <p:spPr bwMode="auto">
          <a:xfrm>
            <a:off x="3962400" y="1600200"/>
            <a:ext cx="50292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John Taylor, Mormonism’s 3rd President, said that Christianity was “hatched in hell” (</a:t>
            </a:r>
            <a:r>
              <a:rPr lang="en-US" b="1" i="1"/>
              <a:t>JoD</a:t>
            </a:r>
            <a:r>
              <a:rPr lang="en-US"/>
              <a:t>, 6:176), and that Christianity was “a perfect pack of nonsense…the Devil could not invent a better engine to spread his work…”(</a:t>
            </a:r>
            <a:r>
              <a:rPr lang="en-US" b="1" i="1"/>
              <a:t>JoD</a:t>
            </a:r>
            <a:r>
              <a:rPr lang="en-US"/>
              <a:t>, 6:167)</a:t>
            </a:r>
            <a:r>
              <a:rPr lang="en-US">
                <a:latin typeface="Arial" charset="0"/>
              </a:rPr>
              <a:t> </a:t>
            </a:r>
          </a:p>
          <a:p>
            <a:pPr eaLnBrk="1" hangingPunct="1"/>
            <a:endParaRPr lang="en-US" sz="1800"/>
          </a:p>
        </p:txBody>
      </p:sp>
      <p:pic>
        <p:nvPicPr>
          <p:cNvPr id="26629" name="Picture 5" descr="Mormonism - John Taylor-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352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Autofit/>
          </a:bodyPr>
          <a:lstStyle/>
          <a:p>
            <a:pPr algn="ctr" defTabSz="914363" eaLnBrk="1" fontAlgn="auto" hangingPunct="1">
              <a:spcAft>
                <a:spcPts val="0"/>
              </a:spcAft>
              <a:defRPr/>
            </a:pPr>
            <a:r>
              <a:rPr smtClean="0"/>
              <a:t>Will  Your Salvation Save You?</a:t>
            </a:r>
            <a:r>
              <a:rPr/>
              <a:t/>
            </a:r>
            <a:br>
              <a:rPr/>
            </a:br>
            <a:endParaRPr i="1">
              <a:solidFill>
                <a:schemeClr val="tx2"/>
              </a:solidFill>
            </a:endParaRPr>
          </a:p>
        </p:txBody>
      </p:sp>
      <p:sp>
        <p:nvSpPr>
          <p:cNvPr id="247811" name="TextBox 3"/>
          <p:cNvSpPr txBox="1">
            <a:spLocks noChangeArrowheads="1"/>
          </p:cNvSpPr>
          <p:nvPr/>
        </p:nvSpPr>
        <p:spPr bwMode="auto">
          <a:xfrm>
            <a:off x="457200" y="1371600"/>
            <a:ext cx="82296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 have more to boast of than ever any man had.  I am the only man that has ever been able to keep a whole church together since the days of Adam.  A large majority of the whole have stood by me.  Neither Paul, John, Peter nor Jesus ever did it.  I boast that no man ever did such as work as I.  The followers of Jesus ran away from Him; but the Latter-day Saints never ran away from me yet [not true!].”  (Joseph Smith, Jr., </a:t>
            </a:r>
            <a:r>
              <a:rPr lang="en-US" b="1" i="1"/>
              <a:t>History of the Church</a:t>
            </a:r>
            <a:r>
              <a:rPr lang="en-US"/>
              <a:t>, 6:408-9</a:t>
            </a:r>
          </a:p>
        </p:txBody>
      </p:sp>
      <p:cxnSp>
        <p:nvCxnSpPr>
          <p:cNvPr id="4" name="Straight Connector 3"/>
          <p:cNvCxnSpPr/>
          <p:nvPr/>
        </p:nvCxnSpPr>
        <p:spPr>
          <a:xfrm>
            <a:off x="304800" y="9906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a:bodyPr>
          <a:lstStyle/>
          <a:p>
            <a:pPr algn="ctr" defTabSz="914363" eaLnBrk="1" fontAlgn="auto" hangingPunct="1">
              <a:spcAft>
                <a:spcPts val="0"/>
              </a:spcAft>
              <a:defRPr/>
            </a:pPr>
            <a:r>
              <a:rPr smtClean="0"/>
              <a:t>Will  Your Salvation Save You?</a:t>
            </a:r>
            <a:endParaRPr i="1">
              <a:solidFill>
                <a:schemeClr val="tx2"/>
              </a:solidFill>
            </a:endParaRPr>
          </a:p>
        </p:txBody>
      </p:sp>
      <p:sp>
        <p:nvSpPr>
          <p:cNvPr id="112643" name="TextBox 3"/>
          <p:cNvSpPr txBox="1">
            <a:spLocks noChangeArrowheads="1"/>
          </p:cNvSpPr>
          <p:nvPr/>
        </p:nvSpPr>
        <p:spPr bwMode="auto">
          <a:xfrm>
            <a:off x="457200" y="1371600"/>
            <a:ext cx="8229600" cy="3540125"/>
          </a:xfrm>
          <a:prstGeom prst="rect">
            <a:avLst/>
          </a:prstGeom>
          <a:noFill/>
          <a:ln w="9525">
            <a:noFill/>
            <a:miter lim="800000"/>
            <a:headEnd/>
            <a:tailEnd/>
          </a:ln>
        </p:spPr>
        <p:txBody>
          <a:bodyPr>
            <a:spAutoFit/>
          </a:bodyPr>
          <a:lstStyle/>
          <a:p>
            <a:pPr eaLnBrk="1" hangingPunct="1">
              <a:defRPr/>
            </a:pPr>
            <a:r>
              <a:rPr lang="en-US" sz="3200" i="1" dirty="0">
                <a:latin typeface="+mn-lt"/>
              </a:rPr>
              <a:t>Joseph was murdered on June 27, 1844, almost one month to the day after this boast was made by an angry mob (he also shot two men before dying). </a:t>
            </a:r>
          </a:p>
          <a:p>
            <a:pPr eaLnBrk="1" hangingPunct="1">
              <a:defRPr/>
            </a:pPr>
            <a:endParaRPr lang="en-US" sz="3200" i="1" dirty="0">
              <a:latin typeface="+mn-lt"/>
            </a:endParaRPr>
          </a:p>
          <a:p>
            <a:pPr eaLnBrk="1" hangingPunct="1">
              <a:defRPr/>
            </a:pPr>
            <a:r>
              <a:rPr lang="en-US" sz="3200" i="1" dirty="0">
                <a:latin typeface="+mn-lt"/>
              </a:rPr>
              <a:t>Proverbs 16:18 tells us "Pride </a:t>
            </a:r>
            <a:r>
              <a:rPr lang="en-US" sz="3200" i="1" dirty="0" err="1">
                <a:latin typeface="+mn-lt"/>
              </a:rPr>
              <a:t>goeth</a:t>
            </a:r>
            <a:r>
              <a:rPr lang="en-US" sz="3200" i="1" dirty="0">
                <a:latin typeface="+mn-lt"/>
              </a:rPr>
              <a:t> before destruction, ... "</a:t>
            </a:r>
            <a:endParaRPr lang="en-US" sz="3200" dirty="0">
              <a:latin typeface="+mn-lt"/>
            </a:endParaRPr>
          </a:p>
        </p:txBody>
      </p:sp>
      <p:cxnSp>
        <p:nvCxnSpPr>
          <p:cNvPr id="4" name="Straight Connector 3"/>
          <p:cNvCxnSpPr/>
          <p:nvPr/>
        </p:nvCxnSpPr>
        <p:spPr>
          <a:xfrm>
            <a:off x="228600" y="9906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z="4400" smtClean="0"/>
              <a:t>Will Your Salvation Save You?</a:t>
            </a:r>
            <a:r>
              <a:rPr sz="4400"/>
              <a:t/>
            </a:r>
            <a:br>
              <a:rPr sz="4400"/>
            </a:br>
            <a:r>
              <a:rPr sz="3600" i="1" smtClean="0">
                <a:solidFill>
                  <a:schemeClr val="tx2"/>
                </a:solidFill>
              </a:rPr>
              <a:t>Mormon leaders against Christianity </a:t>
            </a:r>
            <a:endParaRPr sz="3600" i="1">
              <a:solidFill>
                <a:schemeClr val="tx2"/>
              </a:solidFill>
            </a:endParaRPr>
          </a:p>
        </p:txBody>
      </p:sp>
      <p:sp>
        <p:nvSpPr>
          <p:cNvPr id="28675" name="Text Placeholder 2"/>
          <p:cNvSpPr>
            <a:spLocks noGrp="1"/>
          </p:cNvSpPr>
          <p:nvPr>
            <p:ph type="body" sz="quarter" idx="10"/>
          </p:nvPr>
        </p:nvSpPr>
        <p:spPr>
          <a:xfrm>
            <a:off x="381000" y="1676400"/>
            <a:ext cx="3352800" cy="4648200"/>
          </a:xfrm>
        </p:spPr>
        <p:txBody>
          <a:bodyPr/>
          <a:lstStyle/>
          <a:p>
            <a:pPr eaLnBrk="1" hangingPunct="1"/>
            <a:endParaRPr lang="en-US" smtClean="0"/>
          </a:p>
        </p:txBody>
      </p:sp>
      <p:sp>
        <p:nvSpPr>
          <p:cNvPr id="28676" name="TextBox 3"/>
          <p:cNvSpPr txBox="1">
            <a:spLocks noChangeArrowheads="1"/>
          </p:cNvSpPr>
          <p:nvPr/>
        </p:nvSpPr>
        <p:spPr bwMode="auto">
          <a:xfrm>
            <a:off x="3962400" y="1600200"/>
            <a:ext cx="502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Bruce R. McConkie, Mormon Apostle (died 1985), said, “What is the church of the devil in our day, and where is the seat of her power?....It is all of the systems, both Christian and non-Christian, that perverted the pure and perfect gospel….It is communism, it is Islam, it is</a:t>
            </a:r>
            <a:endParaRPr lang="en-US" sz="1800"/>
          </a:p>
        </p:txBody>
      </p:sp>
      <p:pic>
        <p:nvPicPr>
          <p:cNvPr id="28677" name="Picture 5"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352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mtClean="0"/>
              <a:t>Will Your Salvation Save You?</a:t>
            </a:r>
            <a:r>
              <a:rPr i="1" smtClean="0">
                <a:solidFill>
                  <a:schemeClr val="tx2"/>
                </a:solidFill>
              </a:rPr>
              <a:t/>
            </a:r>
            <a:br>
              <a:rPr i="1" smtClean="0">
                <a:solidFill>
                  <a:schemeClr val="tx2"/>
                </a:solidFill>
              </a:rPr>
            </a:br>
            <a:r>
              <a:rPr sz="3600" i="1" smtClean="0">
                <a:solidFill>
                  <a:schemeClr val="tx2"/>
                </a:solidFill>
              </a:rPr>
              <a:t>Mormon leaders against Christianity </a:t>
            </a:r>
            <a:endParaRPr i="1">
              <a:solidFill>
                <a:schemeClr val="tx2"/>
              </a:solidFill>
            </a:endParaRPr>
          </a:p>
        </p:txBody>
      </p:sp>
      <p:sp>
        <p:nvSpPr>
          <p:cNvPr id="30723" name="Text Placeholder 2"/>
          <p:cNvSpPr>
            <a:spLocks noGrp="1"/>
          </p:cNvSpPr>
          <p:nvPr>
            <p:ph type="body" sz="quarter" idx="10"/>
          </p:nvPr>
        </p:nvSpPr>
        <p:spPr>
          <a:xfrm>
            <a:off x="381000" y="1676400"/>
            <a:ext cx="8305800" cy="1773238"/>
          </a:xfrm>
        </p:spPr>
        <p:txBody>
          <a:bodyPr/>
          <a:lstStyle/>
          <a:p>
            <a:pPr eaLnBrk="1" hangingPunct="1">
              <a:buFontTx/>
              <a:buNone/>
            </a:pPr>
            <a:r>
              <a:rPr lang="en-US" smtClean="0"/>
              <a:t>	Buddhism, it is modern Christianity in all its parts.  It is Germany under Hitler, Russia under Stalin, and Italy under Mussolini.” (</a:t>
            </a:r>
            <a:r>
              <a:rPr lang="en-US" b="1" i="1" smtClean="0"/>
              <a:t>The Millennial Messiah</a:t>
            </a:r>
            <a:r>
              <a:rPr lang="en-US" smtClean="0"/>
              <a:t>, pp. 54-55).</a:t>
            </a:r>
          </a:p>
        </p:txBody>
      </p:sp>
      <p:cxnSp>
        <p:nvCxnSpPr>
          <p:cNvPr id="4" name="Straight Connector 3"/>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mtClean="0"/>
              <a:t>Will Your Salvation Save You?</a:t>
            </a:r>
            <a:r>
              <a:rPr/>
              <a:t/>
            </a:r>
            <a:br>
              <a:rPr/>
            </a:br>
            <a:r>
              <a:rPr sz="3600" i="1" smtClean="0">
                <a:solidFill>
                  <a:schemeClr val="tx2"/>
                </a:solidFill>
              </a:rPr>
              <a:t>Mormon leaders against Christianity</a:t>
            </a:r>
            <a:endParaRPr sz="3600" i="1">
              <a:solidFill>
                <a:schemeClr val="tx2"/>
              </a:solidFill>
            </a:endParaRPr>
          </a:p>
        </p:txBody>
      </p:sp>
      <p:sp>
        <p:nvSpPr>
          <p:cNvPr id="32771" name="Text Placeholder 2"/>
          <p:cNvSpPr>
            <a:spLocks noGrp="1"/>
          </p:cNvSpPr>
          <p:nvPr>
            <p:ph type="body" sz="quarter" idx="10"/>
          </p:nvPr>
        </p:nvSpPr>
        <p:spPr>
          <a:xfrm>
            <a:off x="381000" y="1676400"/>
            <a:ext cx="3352800" cy="4648200"/>
          </a:xfrm>
        </p:spPr>
        <p:txBody>
          <a:bodyPr/>
          <a:lstStyle/>
          <a:p>
            <a:pPr eaLnBrk="1" hangingPunct="1"/>
            <a:endParaRPr lang="en-US" smtClean="0"/>
          </a:p>
        </p:txBody>
      </p:sp>
      <p:sp>
        <p:nvSpPr>
          <p:cNvPr id="32772" name="TextBox 3"/>
          <p:cNvSpPr txBox="1">
            <a:spLocks noChangeArrowheads="1"/>
          </p:cNvSpPr>
          <p:nvPr/>
        </p:nvSpPr>
        <p:spPr bwMode="auto">
          <a:xfrm>
            <a:off x="3962400" y="1600200"/>
            <a:ext cx="502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Mormon President Gordon B. Hinckley, 15</a:t>
            </a:r>
            <a:r>
              <a:rPr lang="en-US" baseline="30000"/>
              <a:t>th</a:t>
            </a:r>
            <a:r>
              <a:rPr lang="en-US"/>
              <a:t> President of the Mormon Church, stated: “The traditional Christ of whom they [Christians] speak is not the Christ of whom I speak. </a:t>
            </a:r>
            <a:r>
              <a:rPr lang="en-US">
                <a:latin typeface="Arial" charset="0"/>
              </a:rPr>
              <a:t>For the Christ of whom I speak has been revealed in this the Dispensation of the</a:t>
            </a:r>
            <a:endParaRPr lang="en-US" sz="1800"/>
          </a:p>
        </p:txBody>
      </p:sp>
      <p:pic>
        <p:nvPicPr>
          <p:cNvPr id="32773" name="Picture 5" descr="Mormonism - Gorden B. Hinkley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352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mtClean="0"/>
              <a:t>Will Your Salvation Save You?</a:t>
            </a:r>
            <a:r>
              <a:rPr sz="3600" i="1" smtClean="0">
                <a:solidFill>
                  <a:schemeClr val="tx2"/>
                </a:solidFill>
              </a:rPr>
              <a:t/>
            </a:r>
            <a:br>
              <a:rPr sz="3600" i="1" smtClean="0">
                <a:solidFill>
                  <a:schemeClr val="tx2"/>
                </a:solidFill>
              </a:rPr>
            </a:br>
            <a:r>
              <a:rPr sz="3600" i="1" smtClean="0">
                <a:solidFill>
                  <a:schemeClr val="tx2"/>
                </a:solidFill>
              </a:rPr>
              <a:t>Mormon leaders against Christianity</a:t>
            </a:r>
            <a:endParaRPr i="1">
              <a:solidFill>
                <a:schemeClr val="tx2"/>
              </a:solidFill>
            </a:endParaRPr>
          </a:p>
        </p:txBody>
      </p:sp>
      <p:sp>
        <p:nvSpPr>
          <p:cNvPr id="9220" name="TextBox 3"/>
          <p:cNvSpPr txBox="1">
            <a:spLocks noChangeArrowheads="1"/>
          </p:cNvSpPr>
          <p:nvPr/>
        </p:nvSpPr>
        <p:spPr bwMode="auto">
          <a:xfrm>
            <a:off x="381000" y="1600200"/>
            <a:ext cx="8305800" cy="3046413"/>
          </a:xfrm>
          <a:prstGeom prst="rect">
            <a:avLst/>
          </a:prstGeom>
          <a:noFill/>
          <a:ln w="9525">
            <a:noFill/>
            <a:miter lim="800000"/>
            <a:headEnd/>
            <a:tailEnd/>
          </a:ln>
        </p:spPr>
        <p:txBody>
          <a:bodyPr>
            <a:spAutoFit/>
          </a:bodyPr>
          <a:lstStyle/>
          <a:p>
            <a:pPr eaLnBrk="1" hangingPunct="1">
              <a:defRPr/>
            </a:pPr>
            <a:r>
              <a:rPr lang="en-US" sz="3200" dirty="0" err="1">
                <a:latin typeface="+mn-lt"/>
              </a:rPr>
              <a:t>Fulness</a:t>
            </a:r>
            <a:r>
              <a:rPr lang="en-US" sz="3200" dirty="0">
                <a:latin typeface="+mn-lt"/>
              </a:rPr>
              <a:t> of Times. He, together with His Father, appeared to the boy </a:t>
            </a:r>
            <a:r>
              <a:rPr lang="en-US" sz="3200" dirty="0">
                <a:latin typeface="+mn-lt"/>
                <a:hlinkClick r:id="rId3"/>
              </a:rPr>
              <a:t>Joseph Smith</a:t>
            </a:r>
            <a:r>
              <a:rPr lang="en-US" sz="3200" dirty="0">
                <a:latin typeface="+mn-lt"/>
              </a:rPr>
              <a:t> in the year 1820, and when Joseph left the grove that day, he knew more of the nature of God than all the learned ministers of the gospel of the ages.” (</a:t>
            </a:r>
            <a:r>
              <a:rPr lang="en-US" sz="3200" b="1" i="1" dirty="0">
                <a:latin typeface="+mn-lt"/>
              </a:rPr>
              <a:t>Church News</a:t>
            </a:r>
            <a:r>
              <a:rPr lang="en-US" sz="3200" dirty="0">
                <a:latin typeface="+mn-lt"/>
              </a:rPr>
              <a:t>, June 20, 1998)</a:t>
            </a:r>
          </a:p>
        </p:txBody>
      </p:sp>
      <p:cxnSp>
        <p:nvCxnSpPr>
          <p:cNvPr id="4" name="Straight Connector 3"/>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mtClean="0"/>
              <a:t>Will Your Salvation Save You?</a:t>
            </a:r>
            <a:r>
              <a:rPr i="1" smtClean="0">
                <a:solidFill>
                  <a:schemeClr val="tx2"/>
                </a:solidFill>
              </a:rPr>
              <a:t/>
            </a:r>
            <a:br>
              <a:rPr i="1" smtClean="0">
                <a:solidFill>
                  <a:schemeClr val="tx2"/>
                </a:solidFill>
              </a:rPr>
            </a:br>
            <a:r>
              <a:rPr sz="3600" i="1" smtClean="0">
                <a:solidFill>
                  <a:schemeClr val="tx2"/>
                </a:solidFill>
              </a:rPr>
              <a:t>Book of Mormon  against Christianity </a:t>
            </a:r>
            <a:endParaRPr sz="3600" i="1">
              <a:solidFill>
                <a:schemeClr val="tx2"/>
              </a:solidFill>
            </a:endParaRPr>
          </a:p>
        </p:txBody>
      </p:sp>
      <p:sp>
        <p:nvSpPr>
          <p:cNvPr id="36867" name="Text Placeholder 2"/>
          <p:cNvSpPr>
            <a:spLocks noGrp="1"/>
          </p:cNvSpPr>
          <p:nvPr>
            <p:ph type="body" sz="quarter" idx="10"/>
          </p:nvPr>
        </p:nvSpPr>
        <p:spPr>
          <a:xfrm>
            <a:off x="381000" y="1676400"/>
            <a:ext cx="3352800" cy="4648200"/>
          </a:xfrm>
        </p:spPr>
        <p:txBody>
          <a:bodyPr/>
          <a:lstStyle/>
          <a:p>
            <a:pPr eaLnBrk="1" hangingPunct="1"/>
            <a:endParaRPr lang="en-US" smtClean="0"/>
          </a:p>
        </p:txBody>
      </p:sp>
      <p:sp>
        <p:nvSpPr>
          <p:cNvPr id="9220" name="TextBox 3"/>
          <p:cNvSpPr txBox="1">
            <a:spLocks noChangeArrowheads="1"/>
          </p:cNvSpPr>
          <p:nvPr/>
        </p:nvSpPr>
        <p:spPr bwMode="auto">
          <a:xfrm>
            <a:off x="3886200" y="1447800"/>
            <a:ext cx="5029200" cy="5262563"/>
          </a:xfrm>
          <a:prstGeom prst="rect">
            <a:avLst/>
          </a:prstGeom>
          <a:noFill/>
          <a:ln w="9525">
            <a:noFill/>
            <a:miter lim="800000"/>
            <a:headEnd/>
            <a:tailEnd/>
          </a:ln>
        </p:spPr>
        <p:txBody>
          <a:bodyPr>
            <a:spAutoFit/>
          </a:bodyPr>
          <a:lstStyle/>
          <a:p>
            <a:pPr eaLnBrk="1" hangingPunct="1">
              <a:defRPr/>
            </a:pPr>
            <a:r>
              <a:rPr lang="en-US" sz="2800" dirty="0">
                <a:latin typeface="+mn-lt"/>
              </a:rPr>
              <a:t>The angel Nephi in I Nephi 14:10 states, “And he [Nephi] said unto me: Behold there are save </a:t>
            </a:r>
            <a:r>
              <a:rPr lang="en-US" sz="2800" dirty="0">
                <a:latin typeface="+mn-lt"/>
                <a:hlinkClick r:id="rId3"/>
              </a:rPr>
              <a:t>two</a:t>
            </a:r>
            <a:r>
              <a:rPr lang="en-US" sz="2800" dirty="0">
                <a:latin typeface="+mn-lt"/>
              </a:rPr>
              <a:t> churches only; the one is the church of the Lamb of God, and the </a:t>
            </a:r>
            <a:r>
              <a:rPr lang="en-US" sz="2800" dirty="0">
                <a:latin typeface="+mn-lt"/>
                <a:hlinkClick r:id="rId3"/>
              </a:rPr>
              <a:t>other</a:t>
            </a:r>
            <a:r>
              <a:rPr lang="en-US" sz="2800" dirty="0">
                <a:latin typeface="+mn-lt"/>
              </a:rPr>
              <a:t> is the church of the </a:t>
            </a:r>
            <a:r>
              <a:rPr lang="en-US" sz="2800" dirty="0">
                <a:latin typeface="+mn-lt"/>
                <a:hlinkClick r:id="rId3"/>
              </a:rPr>
              <a:t>devil</a:t>
            </a:r>
            <a:r>
              <a:rPr lang="en-US" sz="2800" dirty="0">
                <a:latin typeface="+mn-lt"/>
              </a:rPr>
              <a:t>; wherefore, </a:t>
            </a:r>
            <a:r>
              <a:rPr lang="en-US" sz="2800" dirty="0">
                <a:latin typeface="+mn-lt"/>
                <a:hlinkClick r:id="rId3"/>
              </a:rPr>
              <a:t>whoso</a:t>
            </a:r>
            <a:r>
              <a:rPr lang="en-US" sz="2800" dirty="0">
                <a:latin typeface="+mn-lt"/>
              </a:rPr>
              <a:t> </a:t>
            </a:r>
            <a:r>
              <a:rPr lang="en-US" sz="2800" dirty="0" err="1">
                <a:latin typeface="+mn-lt"/>
              </a:rPr>
              <a:t>belongeth</a:t>
            </a:r>
            <a:r>
              <a:rPr lang="en-US" sz="2800" dirty="0">
                <a:latin typeface="+mn-lt"/>
              </a:rPr>
              <a:t> not to the church of the Lamb of God </a:t>
            </a:r>
            <a:r>
              <a:rPr lang="en-US" sz="2800" dirty="0" err="1">
                <a:latin typeface="+mn-lt"/>
              </a:rPr>
              <a:t>belongeth</a:t>
            </a:r>
            <a:r>
              <a:rPr lang="en-US" sz="2800" dirty="0">
                <a:latin typeface="+mn-lt"/>
              </a:rPr>
              <a:t> to that great church, which is the mother of abominations; and she is the </a:t>
            </a:r>
            <a:r>
              <a:rPr lang="en-US" sz="2800" dirty="0">
                <a:latin typeface="+mn-lt"/>
                <a:hlinkClick r:id="rId3"/>
              </a:rPr>
              <a:t>whore</a:t>
            </a:r>
            <a:r>
              <a:rPr lang="en-US" sz="2800" dirty="0">
                <a:latin typeface="+mn-lt"/>
              </a:rPr>
              <a:t> of all the earth.”</a:t>
            </a:r>
          </a:p>
        </p:txBody>
      </p:sp>
      <p:pic>
        <p:nvPicPr>
          <p:cNvPr id="36869" name="Picture 5" descr="Mormonism - Book of Mormon - mormo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352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smtClean="0"/>
              <a:t>Will Your Salvation Save You?</a:t>
            </a:r>
            <a:r>
              <a:rPr sz="3200" i="1" smtClean="0">
                <a:solidFill>
                  <a:schemeClr val="tx2"/>
                </a:solidFill>
              </a:rPr>
              <a:t/>
            </a:r>
            <a:br>
              <a:rPr sz="3200" i="1" smtClean="0">
                <a:solidFill>
                  <a:schemeClr val="tx2"/>
                </a:solidFill>
              </a:rPr>
            </a:br>
            <a:r>
              <a:rPr sz="3600" i="1" smtClean="0">
                <a:solidFill>
                  <a:schemeClr val="tx2"/>
                </a:solidFill>
              </a:rPr>
              <a:t>Mormon Scripture Statements Against Christianity</a:t>
            </a:r>
            <a:endParaRPr sz="3600" i="1">
              <a:solidFill>
                <a:schemeClr val="tx2"/>
              </a:solidFill>
            </a:endParaRPr>
          </a:p>
        </p:txBody>
      </p:sp>
      <p:sp>
        <p:nvSpPr>
          <p:cNvPr id="38915" name="Text Placeholder 2"/>
          <p:cNvSpPr>
            <a:spLocks noGrp="1"/>
          </p:cNvSpPr>
          <p:nvPr>
            <p:ph type="body" sz="quarter" idx="10"/>
          </p:nvPr>
        </p:nvSpPr>
        <p:spPr>
          <a:xfrm>
            <a:off x="381000" y="1676400"/>
            <a:ext cx="3352800" cy="4648200"/>
          </a:xfrm>
        </p:spPr>
        <p:txBody>
          <a:bodyPr/>
          <a:lstStyle/>
          <a:p>
            <a:pPr eaLnBrk="1" hangingPunct="1"/>
            <a:endParaRPr lang="en-US" smtClean="0"/>
          </a:p>
        </p:txBody>
      </p:sp>
      <p:sp>
        <p:nvSpPr>
          <p:cNvPr id="38916" name="TextBox 3"/>
          <p:cNvSpPr txBox="1">
            <a:spLocks noChangeArrowheads="1"/>
          </p:cNvSpPr>
          <p:nvPr/>
        </p:nvSpPr>
        <p:spPr bwMode="auto">
          <a:xfrm>
            <a:off x="3962400" y="1600200"/>
            <a:ext cx="50292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sz="2800"/>
              <a:t>The </a:t>
            </a:r>
            <a:r>
              <a:rPr lang="en-US" sz="2800" b="1" i="1"/>
              <a:t>Doctrine and Covenants</a:t>
            </a:r>
            <a:r>
              <a:rPr lang="en-US" sz="2800"/>
              <a:t>, Section 1, Verse 30 states:  “…</a:t>
            </a:r>
            <a:r>
              <a:rPr lang="en-US" sz="2800">
                <a:latin typeface="Arial" charset="0"/>
              </a:rPr>
              <a:t>the only true and living </a:t>
            </a:r>
            <a:r>
              <a:rPr lang="en-US" sz="2800">
                <a:latin typeface="Arial" charset="0"/>
                <a:hlinkClick r:id="rId4"/>
              </a:rPr>
              <a:t>church</a:t>
            </a:r>
            <a:r>
              <a:rPr lang="en-US" sz="2800">
                <a:latin typeface="Arial" charset="0"/>
              </a:rPr>
              <a:t> upon the face of the whole earth” in reference to the Mormon Church.</a:t>
            </a:r>
            <a:endParaRPr lang="en-US" sz="2800"/>
          </a:p>
        </p:txBody>
      </p:sp>
      <p:pic>
        <p:nvPicPr>
          <p:cNvPr id="38917" name="Picture 6" descr="Mormonism - Doctrine &amp; Covenants1 - bencrowder.net.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676400"/>
            <a:ext cx="3352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3048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defTabSz="914363" eaLnBrk="1" fontAlgn="auto" hangingPunct="1">
              <a:spcAft>
                <a:spcPts val="0"/>
              </a:spcAft>
              <a:defRPr/>
            </a:pPr>
            <a:r>
              <a:rPr sz="5300" smtClean="0"/>
              <a:t>Will Your Salvation Save You?</a:t>
            </a:r>
            <a:r>
              <a:rPr sz="3200" i="1" smtClean="0">
                <a:solidFill>
                  <a:schemeClr val="tx2"/>
                </a:solidFill>
              </a:rPr>
              <a:t/>
            </a:r>
            <a:br>
              <a:rPr sz="3200" i="1" smtClean="0">
                <a:solidFill>
                  <a:schemeClr val="tx2"/>
                </a:solidFill>
              </a:rPr>
            </a:br>
            <a:r>
              <a:rPr sz="3200" i="1" smtClean="0">
                <a:solidFill>
                  <a:schemeClr val="tx2"/>
                </a:solidFill>
              </a:rPr>
              <a:t>Additional Mormon  Leader's Statements Against Christianity</a:t>
            </a:r>
            <a:endParaRPr sz="3200" i="1">
              <a:solidFill>
                <a:schemeClr val="tx2"/>
              </a:solidFill>
            </a:endParaRPr>
          </a:p>
        </p:txBody>
      </p:sp>
      <p:sp>
        <p:nvSpPr>
          <p:cNvPr id="40963" name="TextBox 3"/>
          <p:cNvSpPr txBox="1">
            <a:spLocks noChangeArrowheads="1"/>
          </p:cNvSpPr>
          <p:nvPr/>
        </p:nvSpPr>
        <p:spPr bwMode="auto">
          <a:xfrm>
            <a:off x="228600" y="1600200"/>
            <a:ext cx="87630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sz="2800">
                <a:latin typeface="Arial" charset="0"/>
              </a:rPr>
              <a:t>“Are Christians ignorant? Yes, as ignorant of the things of God as the brute beast.” (President John Taylor, </a:t>
            </a:r>
            <a:r>
              <a:rPr lang="en-US" sz="2800" b="1" i="1">
                <a:latin typeface="Arial" charset="0"/>
              </a:rPr>
              <a:t>JoD</a:t>
            </a:r>
            <a:r>
              <a:rPr lang="en-US" sz="2800">
                <a:latin typeface="Arial" charset="0"/>
              </a:rPr>
              <a:t>, 6:25)</a:t>
            </a:r>
          </a:p>
          <a:p>
            <a:pPr eaLnBrk="1" hangingPunct="1"/>
            <a:endParaRPr lang="en-US" sz="1600">
              <a:latin typeface="Arial" charset="0"/>
            </a:endParaRPr>
          </a:p>
          <a:p>
            <a:pPr eaLnBrk="1" hangingPunct="1"/>
            <a:r>
              <a:rPr lang="en-US" sz="2800">
                <a:latin typeface="Arial" charset="0"/>
              </a:rPr>
              <a:t>“The Christian world, so called, are heathens as to their knowledge of the salvation of God.” (President Brigham Young, </a:t>
            </a:r>
            <a:r>
              <a:rPr lang="en-US" sz="2800" b="1" i="1">
                <a:latin typeface="Arial" charset="0"/>
              </a:rPr>
              <a:t>JoD</a:t>
            </a:r>
            <a:r>
              <a:rPr lang="en-US" sz="2800">
                <a:latin typeface="Arial" charset="0"/>
              </a:rPr>
              <a:t> 8:171)</a:t>
            </a:r>
          </a:p>
          <a:p>
            <a:pPr eaLnBrk="1" hangingPunct="1"/>
            <a:endParaRPr lang="en-US" sz="1600">
              <a:latin typeface="Arial" charset="0"/>
            </a:endParaRPr>
          </a:p>
          <a:p>
            <a:pPr eaLnBrk="1" hangingPunct="1"/>
            <a:r>
              <a:rPr lang="en-US" sz="2800">
                <a:latin typeface="Arial" charset="0"/>
              </a:rPr>
              <a:t>“With regard to true theology, a more ignorant people never lived than the present so-called Christian world.” (President Brigham Young, </a:t>
            </a:r>
            <a:r>
              <a:rPr lang="en-US" sz="2800" b="1" i="1">
                <a:latin typeface="Arial" charset="0"/>
              </a:rPr>
              <a:t>JoD</a:t>
            </a:r>
            <a:r>
              <a:rPr lang="en-US" sz="2800">
                <a:latin typeface="Arial" charset="0"/>
              </a:rPr>
              <a:t> 8:199) </a:t>
            </a:r>
          </a:p>
          <a:p>
            <a:pPr eaLnBrk="1" hangingPunct="1"/>
            <a:endParaRPr lang="en-US" sz="2800">
              <a:latin typeface="Arial" charset="0"/>
            </a:endParaRPr>
          </a:p>
        </p:txBody>
      </p:sp>
      <p:cxnSp>
        <p:nvCxnSpPr>
          <p:cNvPr id="6" name="Straight Connector 5"/>
          <p:cNvCxnSpPr/>
          <p:nvPr/>
        </p:nvCxnSpPr>
        <p:spPr>
          <a:xfrm>
            <a:off x="3048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667000"/>
            <a:ext cx="7681913" cy="1066800"/>
          </a:xfrm>
        </p:spPr>
        <p:txBody>
          <a:bodyPr/>
          <a:lstStyle/>
          <a:p>
            <a:pPr algn="ctr" defTabSz="914363" eaLnBrk="1" fontAlgn="auto" hangingPunct="1">
              <a:spcAft>
                <a:spcPts val="0"/>
              </a:spcAft>
              <a:defRPr/>
            </a:pPr>
            <a:r>
              <a:rPr dirty="0" smtClean="0"/>
              <a:t>Why This Presentation?</a:t>
            </a:r>
            <a:endParaRPr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defTabSz="914363" eaLnBrk="1" fontAlgn="auto" hangingPunct="1">
              <a:spcAft>
                <a:spcPts val="0"/>
              </a:spcAft>
              <a:defRPr/>
            </a:pPr>
            <a:r>
              <a:rPr sz="5300" smtClean="0"/>
              <a:t>Will Your Salvation Save You?</a:t>
            </a:r>
            <a:r>
              <a:rPr sz="3200" i="1" smtClean="0">
                <a:solidFill>
                  <a:schemeClr val="tx2"/>
                </a:solidFill>
              </a:rPr>
              <a:t/>
            </a:r>
            <a:br>
              <a:rPr sz="3200" i="1" smtClean="0">
                <a:solidFill>
                  <a:schemeClr val="tx2"/>
                </a:solidFill>
              </a:rPr>
            </a:br>
            <a:r>
              <a:rPr sz="3200" i="1" smtClean="0">
                <a:solidFill>
                  <a:schemeClr val="tx2"/>
                </a:solidFill>
              </a:rPr>
              <a:t>Additional Mormon  Leader's Statements Against Christianity</a:t>
            </a:r>
            <a:endParaRPr sz="3200" i="1">
              <a:solidFill>
                <a:schemeClr val="tx2"/>
              </a:solidFill>
            </a:endParaRPr>
          </a:p>
        </p:txBody>
      </p:sp>
      <p:sp>
        <p:nvSpPr>
          <p:cNvPr id="43011" name="TextBox 3"/>
          <p:cNvSpPr txBox="1">
            <a:spLocks noChangeArrowheads="1"/>
          </p:cNvSpPr>
          <p:nvPr/>
        </p:nvSpPr>
        <p:spPr bwMode="auto">
          <a:xfrm>
            <a:off x="228600" y="1600200"/>
            <a:ext cx="87630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sz="2800">
                <a:latin typeface="Arial" charset="0"/>
              </a:rPr>
              <a:t>“What does the Christian world know about God? Nothing; yet these very men assume the right and power to tell others what they shall and what they shall not believe in. Why, so far as the things of God are concerned, they are the veriest fools; they know neither God nor the things of God.” (President John Taylor, </a:t>
            </a:r>
            <a:r>
              <a:rPr lang="en-US" sz="2800" b="1" i="1">
                <a:latin typeface="Arial" charset="0"/>
              </a:rPr>
              <a:t>JoD </a:t>
            </a:r>
            <a:r>
              <a:rPr lang="en-US" sz="2800">
                <a:latin typeface="Arial" charset="0"/>
              </a:rPr>
              <a:t>13:225) </a:t>
            </a:r>
            <a:endParaRPr lang="en-US" sz="2800"/>
          </a:p>
        </p:txBody>
      </p:sp>
      <p:cxnSp>
        <p:nvCxnSpPr>
          <p:cNvPr id="6" name="Straight Connector 5"/>
          <p:cNvCxnSpPr/>
          <p:nvPr/>
        </p:nvCxnSpPr>
        <p:spPr>
          <a:xfrm>
            <a:off x="3048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defTabSz="914363" eaLnBrk="1" fontAlgn="auto" hangingPunct="1">
              <a:spcAft>
                <a:spcPts val="0"/>
              </a:spcAft>
              <a:defRPr/>
            </a:pPr>
            <a:r>
              <a:rPr sz="5300"/>
              <a:t>Will </a:t>
            </a:r>
            <a:r>
              <a:rPr sz="5300" smtClean="0"/>
              <a:t> Your Salvation Save You?</a:t>
            </a:r>
            <a:r>
              <a:rPr sz="5300"/>
              <a:t/>
            </a:r>
            <a:br>
              <a:rPr sz="5300"/>
            </a:br>
            <a:endParaRPr sz="3200" i="1">
              <a:solidFill>
                <a:schemeClr val="tx2"/>
              </a:solidFill>
            </a:endParaRPr>
          </a:p>
        </p:txBody>
      </p:sp>
      <p:sp>
        <p:nvSpPr>
          <p:cNvPr id="22531" name="TextBox 3"/>
          <p:cNvSpPr txBox="1">
            <a:spLocks noChangeArrowheads="1"/>
          </p:cNvSpPr>
          <p:nvPr/>
        </p:nvSpPr>
        <p:spPr bwMode="auto">
          <a:xfrm>
            <a:off x="0" y="1066800"/>
            <a:ext cx="9144000" cy="5508625"/>
          </a:xfrm>
          <a:prstGeom prst="rect">
            <a:avLst/>
          </a:prstGeom>
          <a:noFill/>
          <a:ln w="9525">
            <a:noFill/>
            <a:miter lim="800000"/>
            <a:headEnd/>
            <a:tailEnd/>
          </a:ln>
        </p:spPr>
        <p:txBody>
          <a:bodyPr>
            <a:spAutoFit/>
          </a:bodyPr>
          <a:lstStyle/>
          <a:p>
            <a:pPr algn="ctr" eaLnBrk="1" hangingPunct="1">
              <a:defRPr/>
            </a:pPr>
            <a:r>
              <a:rPr lang="en-US" sz="3200" dirty="0">
                <a:latin typeface="+mn-lt"/>
              </a:rPr>
              <a:t>In light of the previous evidence, isn’t it ironic and contradictory how today the Mormon Church sometimes tries to pass itself off as “Christian” in order to gain more public acceptance and converts?</a:t>
            </a:r>
          </a:p>
          <a:p>
            <a:pPr algn="ctr" eaLnBrk="1" hangingPunct="1">
              <a:defRPr/>
            </a:pPr>
            <a:endParaRPr lang="en-US" sz="3200" dirty="0">
              <a:latin typeface="+mn-lt"/>
            </a:endParaRPr>
          </a:p>
          <a:p>
            <a:pPr algn="ctr" eaLnBrk="1" hangingPunct="1">
              <a:defRPr/>
            </a:pPr>
            <a:r>
              <a:rPr lang="en-US" sz="3200" dirty="0">
                <a:latin typeface="+mn-lt"/>
              </a:rPr>
              <a:t>Unfortunately, the “public relations” campaign is working; even 40% of evangelical Christians think the Mormon Church is Christian!!!</a:t>
            </a:r>
          </a:p>
          <a:p>
            <a:pPr algn="ctr" eaLnBrk="1" hangingPunct="1">
              <a:defRPr/>
            </a:pPr>
            <a:endParaRPr lang="en-US" sz="3200" dirty="0">
              <a:latin typeface="+mn-lt"/>
            </a:endParaRPr>
          </a:p>
          <a:p>
            <a:pPr algn="ctr" eaLnBrk="1" hangingPunct="1">
              <a:defRPr/>
            </a:pPr>
            <a:r>
              <a:rPr lang="en-US" sz="3200" dirty="0">
                <a:latin typeface="+mn-lt"/>
              </a:rPr>
              <a:t>However, this presentation will show beyond a shadow of a doubt that Mormonism is not Christian.</a:t>
            </a:r>
          </a:p>
        </p:txBody>
      </p:sp>
      <p:cxnSp>
        <p:nvCxnSpPr>
          <p:cNvPr id="6" name="Straight Connector 5"/>
          <p:cNvCxnSpPr/>
          <p:nvPr/>
        </p:nvCxnSpPr>
        <p:spPr>
          <a:xfrm>
            <a:off x="304800" y="9144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defTabSz="914363" eaLnBrk="1" fontAlgn="auto" hangingPunct="1">
              <a:spcAft>
                <a:spcPts val="0"/>
              </a:spcAft>
              <a:defRPr/>
            </a:pPr>
            <a:r>
              <a:rPr sz="5300"/>
              <a:t>Will </a:t>
            </a:r>
            <a:r>
              <a:rPr sz="5300" smtClean="0"/>
              <a:t> Your Salvation Save You?</a:t>
            </a:r>
            <a:r>
              <a:rPr sz="5300"/>
              <a:t/>
            </a:r>
            <a:br>
              <a:rPr sz="5300"/>
            </a:br>
            <a:endParaRPr sz="3200" i="1">
              <a:solidFill>
                <a:schemeClr val="tx2"/>
              </a:solidFill>
            </a:endParaRPr>
          </a:p>
        </p:txBody>
      </p:sp>
      <p:sp>
        <p:nvSpPr>
          <p:cNvPr id="22531" name="TextBox 3"/>
          <p:cNvSpPr txBox="1">
            <a:spLocks noChangeArrowheads="1"/>
          </p:cNvSpPr>
          <p:nvPr/>
        </p:nvSpPr>
        <p:spPr bwMode="auto">
          <a:xfrm>
            <a:off x="0" y="2286000"/>
            <a:ext cx="9144000" cy="1570038"/>
          </a:xfrm>
          <a:prstGeom prst="rect">
            <a:avLst/>
          </a:prstGeom>
          <a:noFill/>
          <a:ln w="9525">
            <a:noFill/>
            <a:miter lim="800000"/>
            <a:headEnd/>
            <a:tailEnd/>
          </a:ln>
        </p:spPr>
        <p:txBody>
          <a:bodyPr>
            <a:spAutoFit/>
          </a:bodyPr>
          <a:lstStyle/>
          <a:p>
            <a:pPr algn="ctr" eaLnBrk="1" hangingPunct="1">
              <a:defRPr/>
            </a:pPr>
            <a:r>
              <a:rPr lang="en-US" sz="4800" dirty="0">
                <a:latin typeface="+mn-lt"/>
              </a:rPr>
              <a:t>Part A: </a:t>
            </a:r>
          </a:p>
          <a:p>
            <a:pPr algn="ctr" eaLnBrk="1" hangingPunct="1">
              <a:defRPr/>
            </a:pPr>
            <a:r>
              <a:rPr lang="en-US" sz="4800" dirty="0">
                <a:latin typeface="+mn-lt"/>
              </a:rPr>
              <a:t>What Mormonism Teaches</a:t>
            </a:r>
          </a:p>
        </p:txBody>
      </p:sp>
      <p:cxnSp>
        <p:nvCxnSpPr>
          <p:cNvPr id="6" name="Straight Connector 5"/>
          <p:cNvCxnSpPr/>
          <p:nvPr/>
        </p:nvCxnSpPr>
        <p:spPr>
          <a:xfrm>
            <a:off x="304800" y="9144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209800"/>
            <a:ext cx="7681913" cy="1676400"/>
          </a:xfrm>
        </p:spPr>
        <p:txBody>
          <a:bodyPr/>
          <a:lstStyle/>
          <a:p>
            <a:pPr algn="ctr" defTabSz="914363" eaLnBrk="1" fontAlgn="auto" hangingPunct="1">
              <a:spcAft>
                <a:spcPts val="0"/>
              </a:spcAft>
              <a:defRPr/>
            </a:pPr>
            <a:r>
              <a:rPr dirty="0" smtClean="0"/>
              <a:t>Mormonism's Two Basic Types of Salvation</a:t>
            </a:r>
            <a:endParaRPr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51203" name="TextBox 3"/>
          <p:cNvSpPr txBox="1">
            <a:spLocks noChangeArrowheads="1"/>
          </p:cNvSpPr>
          <p:nvPr/>
        </p:nvSpPr>
        <p:spPr bwMode="auto">
          <a:xfrm>
            <a:off x="304800" y="1600200"/>
            <a:ext cx="85344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defRPr sz="3200">
                <a:solidFill>
                  <a:schemeClr val="tx1"/>
                </a:solidFill>
                <a:latin typeface="Calibri" pitchFamily="34" charset="0"/>
              </a:defRPr>
            </a:lvl1pPr>
            <a:lvl2pPr marL="688975" indent="-231775">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buFontTx/>
              <a:buChar char="•"/>
            </a:pPr>
            <a:r>
              <a:rPr lang="en-US"/>
              <a:t>Two Basic Types of Salvation:</a:t>
            </a:r>
          </a:p>
          <a:p>
            <a:pPr lvl="1" eaLnBrk="1" hangingPunct="1">
              <a:buFont typeface="Arial" charset="0"/>
              <a:buChar char="•"/>
            </a:pPr>
            <a:r>
              <a:rPr lang="en-US" sz="3200"/>
              <a:t>1</a:t>
            </a:r>
            <a:r>
              <a:rPr lang="en-US" sz="3200" baseline="30000"/>
              <a:t>st</a:t>
            </a:r>
            <a:r>
              <a:rPr lang="en-US" sz="3200"/>
              <a:t>:  </a:t>
            </a:r>
            <a:r>
              <a:rPr lang="en-US" sz="3200" b="1" i="1"/>
              <a:t>General salvation</a:t>
            </a:r>
            <a:r>
              <a:rPr lang="en-US" sz="3200"/>
              <a:t>:  this involves resurrection only, due to Mormonism’s Jesus’ resurrection.  It is called “salvation by grace” in Mormonism, and involves “immortality.”  Requires no works or faith.   Cockroaches, dogs, humans, Hitler, all living things are “saved” (resurrected) by grace.</a:t>
            </a:r>
            <a:endParaRPr lang="en-US"/>
          </a:p>
        </p:txBody>
      </p:sp>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53251" name="TextBox 3"/>
          <p:cNvSpPr txBox="1">
            <a:spLocks noChangeArrowheads="1"/>
          </p:cNvSpPr>
          <p:nvPr/>
        </p:nvSpPr>
        <p:spPr bwMode="auto">
          <a:xfrm>
            <a:off x="304800" y="1600200"/>
            <a:ext cx="8534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3200">
                <a:solidFill>
                  <a:schemeClr val="tx1"/>
                </a:solidFill>
                <a:latin typeface="Calibri" pitchFamily="34" charset="0"/>
              </a:defRPr>
            </a:lvl1pPr>
            <a:lvl2pPr marL="688975" indent="-231775">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lvl="1" eaLnBrk="1" hangingPunct="1">
              <a:buFont typeface="Arial" charset="0"/>
              <a:buChar char="•"/>
            </a:pPr>
            <a:r>
              <a:rPr lang="en-US" sz="3200"/>
              <a:t>2</a:t>
            </a:r>
            <a:r>
              <a:rPr lang="en-US" sz="3200" baseline="30000"/>
              <a:t>nd</a:t>
            </a:r>
            <a:r>
              <a:rPr lang="en-US" sz="3200"/>
              <a:t>:  </a:t>
            </a:r>
            <a:r>
              <a:rPr lang="en-US" sz="3200" b="1" i="1"/>
              <a:t>Individual Salvation</a:t>
            </a:r>
            <a:r>
              <a:rPr lang="en-US" sz="3200"/>
              <a:t>:  this is totally dependent on one’s good works.  Faith in Mormonism’s Jesus is required, but what kind of individual salvation one obtains is totally dependent on the level of one’s good works.  </a:t>
            </a:r>
            <a:endParaRPr lang="en-US"/>
          </a:p>
        </p:txBody>
      </p:sp>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55299" name="TextBox 3"/>
          <p:cNvSpPr txBox="1">
            <a:spLocks noChangeArrowheads="1"/>
          </p:cNvSpPr>
          <p:nvPr/>
        </p:nvSpPr>
        <p:spPr bwMode="auto">
          <a:xfrm>
            <a:off x="304800" y="1600200"/>
            <a:ext cx="85344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buFontTx/>
              <a:buChar char="•"/>
            </a:pPr>
            <a:r>
              <a:rPr lang="en-US"/>
              <a:t>“Exaltation” is the highest level of individual salvation, which involves a Mormon becoming a god/goddess, with full forgiveness of sins.  This salvation involves numerous requirements and absolute 100% perfection in all thoughts and deeds required in order to be fully forgiven.</a:t>
            </a:r>
          </a:p>
          <a:p>
            <a:pPr eaLnBrk="1" hangingPunct="1"/>
            <a:endParaRPr lang="en-US" sz="1600"/>
          </a:p>
          <a:p>
            <a:pPr eaLnBrk="1" hangingPunct="1">
              <a:buFontTx/>
              <a:buChar char="•"/>
            </a:pPr>
            <a:r>
              <a:rPr lang="en-US"/>
              <a:t>This presentation will reveal what those requirements are. </a:t>
            </a:r>
            <a:endParaRPr lang="en-US" sz="2800"/>
          </a:p>
        </p:txBody>
      </p:sp>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57347" name="TextBox 3"/>
          <p:cNvSpPr txBox="1">
            <a:spLocks noChangeArrowheads="1"/>
          </p:cNvSpPr>
          <p:nvPr/>
        </p:nvSpPr>
        <p:spPr bwMode="auto">
          <a:xfrm>
            <a:off x="304800" y="1600200"/>
            <a:ext cx="883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defRPr sz="3200">
                <a:solidFill>
                  <a:schemeClr val="tx1"/>
                </a:solidFill>
                <a:latin typeface="Calibri" pitchFamily="34" charset="0"/>
              </a:defRPr>
            </a:lvl1pPr>
            <a:lvl2pPr marL="688975" indent="-231775">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buFontTx/>
              <a:buChar char="•"/>
            </a:pPr>
            <a:r>
              <a:rPr lang="en-US"/>
              <a:t>Mormonism’s “Damnation:”  any salvation less than exaltation. </a:t>
            </a:r>
          </a:p>
          <a:p>
            <a:pPr eaLnBrk="1" hangingPunct="1">
              <a:buFontTx/>
              <a:buChar char="•"/>
            </a:pPr>
            <a:endParaRPr lang="en-US"/>
          </a:p>
          <a:p>
            <a:pPr eaLnBrk="1" hangingPunct="1">
              <a:buFontTx/>
              <a:buChar char="•"/>
            </a:pPr>
            <a:r>
              <a:rPr lang="en-US"/>
              <a:t>Mormon’s Celestial, Terrestrial, and Telestial Kingdoms: </a:t>
            </a:r>
          </a:p>
          <a:p>
            <a:pPr lvl="1" eaLnBrk="1" hangingPunct="1">
              <a:buFont typeface="Arial" charset="0"/>
              <a:buChar char="•"/>
            </a:pPr>
            <a:r>
              <a:rPr lang="en-US" sz="3200"/>
              <a:t>Celestial:  this is the highest level, which in turn has 3 levels.  Only those who become gods reach the highest level of the Celestial kingdom.  The bottom two levels are for faithful Mormons who did not marry on earth for eternity.  </a:t>
            </a:r>
          </a:p>
        </p:txBody>
      </p:sp>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59395" name="TextBox 3"/>
          <p:cNvSpPr txBox="1">
            <a:spLocks noChangeArrowheads="1"/>
          </p:cNvSpPr>
          <p:nvPr/>
        </p:nvSpPr>
        <p:spPr bwMode="auto">
          <a:xfrm>
            <a:off x="304800" y="1600200"/>
            <a:ext cx="8534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defRPr sz="3200">
                <a:solidFill>
                  <a:schemeClr val="tx1"/>
                </a:solidFill>
                <a:latin typeface="Calibri" pitchFamily="34" charset="0"/>
              </a:defRPr>
            </a:lvl1pPr>
            <a:lvl2pPr marL="688975" indent="-231775">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lvl="1" eaLnBrk="1" hangingPunct="1">
              <a:buFont typeface="Arial" charset="0"/>
              <a:buChar char="•"/>
            </a:pPr>
            <a:r>
              <a:rPr lang="en-US" sz="3200"/>
              <a:t>Terrestrial:  Generally, for lukewarm Mormons, and for honorable people who did not accept Mormonism.</a:t>
            </a:r>
          </a:p>
          <a:p>
            <a:pPr lvl="1" eaLnBrk="1" hangingPunct="1"/>
            <a:endParaRPr lang="en-US" sz="3200"/>
          </a:p>
          <a:p>
            <a:pPr lvl="1" eaLnBrk="1" hangingPunct="1">
              <a:buFont typeface="Arial" charset="0"/>
              <a:buChar char="•"/>
            </a:pPr>
            <a:r>
              <a:rPr lang="en-US" sz="3200"/>
              <a:t>Telestial Kingdom:  Generally, for the ungodly. </a:t>
            </a:r>
          </a:p>
          <a:p>
            <a:pPr lvl="1" eaLnBrk="1" hangingPunct="1">
              <a:buFont typeface="Arial" charset="0"/>
              <a:buChar char="•"/>
            </a:pPr>
            <a:endParaRPr lang="en-US" sz="3200"/>
          </a:p>
          <a:p>
            <a:pPr lvl="1" eaLnBrk="1" hangingPunct="1">
              <a:buFont typeface="Arial" charset="0"/>
              <a:buChar char="•"/>
            </a:pPr>
            <a:r>
              <a:rPr lang="en-US" sz="3200"/>
              <a:t>Hell:  for the devil and his angels and apostate Mormons.  </a:t>
            </a:r>
          </a:p>
          <a:p>
            <a:pPr eaLnBrk="1" hangingPunct="1">
              <a:buFontTx/>
              <a:buChar char="•"/>
            </a:pPr>
            <a:endParaRPr lang="en-US"/>
          </a:p>
        </p:txBody>
      </p:sp>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61443" name="TextBox 3"/>
          <p:cNvSpPr txBox="1">
            <a:spLocks noChangeArrowheads="1"/>
          </p:cNvSpPr>
          <p:nvPr/>
        </p:nvSpPr>
        <p:spPr bwMode="auto">
          <a:xfrm>
            <a:off x="3962400" y="1524000"/>
            <a:ext cx="51816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“…Salvation is two fold:  General – that which comes to all men irrespective of a belief (in this life) in Christ-and, Individual – that which man inherits through his own acts through life and by obedience to the laws and ordinances of the gospel.” (Joseph F. Smith, </a:t>
            </a:r>
            <a:r>
              <a:rPr lang="en-US" b="1" i="1"/>
              <a:t>DoS</a:t>
            </a:r>
            <a:r>
              <a:rPr lang="en-US"/>
              <a:t> I:134)</a:t>
            </a:r>
          </a:p>
        </p:txBody>
      </p:sp>
      <p:pic>
        <p:nvPicPr>
          <p:cNvPr id="61444" name="Picture 4" descr="Mormonism - Bruce R. McConkie-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352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a:solidFill>
                  <a:schemeClr val="tx2"/>
                </a:solidFill>
              </a:rPr>
              <a:t>Motive Behind this Presentation</a:t>
            </a:r>
            <a:endParaRPr i="1">
              <a:solidFill>
                <a:schemeClr val="tx2"/>
              </a:solidFill>
            </a:endParaRPr>
          </a:p>
        </p:txBody>
      </p:sp>
      <p:sp>
        <p:nvSpPr>
          <p:cNvPr id="3" name="Text Placeholder 2"/>
          <p:cNvSpPr>
            <a:spLocks noGrp="1"/>
          </p:cNvSpPr>
          <p:nvPr>
            <p:ph type="body" sz="quarter" idx="10"/>
          </p:nvPr>
        </p:nvSpPr>
        <p:spPr>
          <a:xfrm>
            <a:off x="381000" y="1676400"/>
            <a:ext cx="8382000" cy="4648200"/>
          </a:xfrm>
        </p:spPr>
        <p:txBody>
          <a:bodyPr rtlCol="0">
            <a:normAutofit fontScale="85000" lnSpcReduction="20000"/>
          </a:bodyPr>
          <a:lstStyle/>
          <a:p>
            <a:pPr defTabSz="914363" eaLnBrk="1" fontAlgn="auto" hangingPunct="1">
              <a:spcAft>
                <a:spcPts val="0"/>
              </a:spcAft>
              <a:defRPr/>
            </a:pPr>
            <a:r>
              <a:rPr lang="en-US" dirty="0" smtClean="0"/>
              <a:t>It is often said, and correctly so, to have a relationship with someone, you have to have their identity correct.</a:t>
            </a:r>
          </a:p>
          <a:p>
            <a:pPr defTabSz="914363" eaLnBrk="1" fontAlgn="auto" hangingPunct="1">
              <a:spcAft>
                <a:spcPts val="0"/>
              </a:spcAft>
              <a:defRPr/>
            </a:pPr>
            <a:endParaRPr lang="en-US" dirty="0" smtClean="0"/>
          </a:p>
          <a:p>
            <a:pPr defTabSz="914363" eaLnBrk="1" fontAlgn="auto" hangingPunct="1">
              <a:spcAft>
                <a:spcPts val="0"/>
              </a:spcAft>
              <a:defRPr/>
            </a:pPr>
            <a:r>
              <a:rPr lang="en-US" dirty="0" smtClean="0"/>
              <a:t>The most important person/being we can ask this about is the nature of God (don’t want the wrong God!!!).  </a:t>
            </a:r>
          </a:p>
          <a:p>
            <a:pPr defTabSz="914363" eaLnBrk="1" fontAlgn="auto" hangingPunct="1">
              <a:spcAft>
                <a:spcPts val="0"/>
              </a:spcAft>
              <a:defRPr/>
            </a:pPr>
            <a:endParaRPr lang="en-US" dirty="0" smtClean="0"/>
          </a:p>
          <a:p>
            <a:pPr defTabSz="914363" eaLnBrk="1" fontAlgn="auto" hangingPunct="1">
              <a:spcAft>
                <a:spcPts val="0"/>
              </a:spcAft>
              <a:defRPr/>
            </a:pPr>
            <a:r>
              <a:rPr lang="en-US" dirty="0" smtClean="0"/>
              <a:t>A companion presentation to this one shows that Mormonism teaches false gods compared to the one true God of the Bible.   </a:t>
            </a:r>
          </a:p>
          <a:p>
            <a:pPr defTabSz="914363" eaLnBrk="1" fontAlgn="auto" hangingPunct="1">
              <a:spcAft>
                <a:spcPts val="0"/>
              </a:spcAft>
              <a:defRPr/>
            </a:pPr>
            <a:endParaRPr lang="en-US" dirty="0" smtClean="0"/>
          </a:p>
          <a:p>
            <a:pPr defTabSz="914363" eaLnBrk="1" fontAlgn="auto" hangingPunct="1">
              <a:spcAft>
                <a:spcPts val="0"/>
              </a:spcAft>
              <a:defRPr/>
            </a:pPr>
            <a:r>
              <a:rPr lang="en-US" dirty="0" smtClean="0"/>
              <a:t>This presentation shows how to get into a relationship with the one true God; but first, it reveals the teachings of Mormonism on the issue of salvation. </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63491" name="TextBox 3"/>
          <p:cNvSpPr txBox="1">
            <a:spLocks noChangeArrowheads="1"/>
          </p:cNvSpPr>
          <p:nvPr/>
        </p:nvSpPr>
        <p:spPr bwMode="auto">
          <a:xfrm>
            <a:off x="3962400" y="1524000"/>
            <a:ext cx="51816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“…Unconditional or general salvation, that which comes by grace alone without obedience to gospel law, consists in the mere fact of being resurrected.…This kind of salvation eventually will come to all mankind, excepting only the sons of perdition…They are</a:t>
            </a:r>
          </a:p>
        </p:txBody>
      </p:sp>
      <p:cxnSp>
        <p:nvCxnSpPr>
          <p:cNvPr id="5" name="Straight Connector 4"/>
          <p:cNvCxnSpPr/>
          <p:nvPr/>
        </p:nvCxnSpPr>
        <p:spPr>
          <a:xfrm>
            <a:off x="304800" y="1371600"/>
            <a:ext cx="8534400" cy="0"/>
          </a:xfrm>
          <a:prstGeom prst="line">
            <a:avLst/>
          </a:prstGeom>
        </p:spPr>
        <p:style>
          <a:lnRef idx="1">
            <a:schemeClr val="accent1"/>
          </a:lnRef>
          <a:fillRef idx="0">
            <a:schemeClr val="accent1"/>
          </a:fillRef>
          <a:effectRef idx="0">
            <a:schemeClr val="accent1"/>
          </a:effectRef>
          <a:fontRef idx="minor">
            <a:schemeClr val="tx1"/>
          </a:fontRef>
        </p:style>
      </p:cxnSp>
      <p:pic>
        <p:nvPicPr>
          <p:cNvPr id="63493" name="Picture 5"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sz="3200" smtClean="0">
                <a:solidFill>
                  <a:schemeClr val="tx2"/>
                </a:solidFill>
              </a:rPr>
              <a:t> </a:t>
            </a:r>
            <a:r>
              <a:rPr sz="3600" i="1" smtClean="0">
                <a:solidFill>
                  <a:schemeClr val="tx2"/>
                </a:solidFill>
              </a:rPr>
              <a:t>Mormonism  has two basic types of salvation  </a:t>
            </a:r>
            <a:endParaRPr sz="3600" i="1">
              <a:solidFill>
                <a:schemeClr val="tx2"/>
              </a:solidFill>
            </a:endParaRPr>
          </a:p>
        </p:txBody>
      </p:sp>
      <p:sp>
        <p:nvSpPr>
          <p:cNvPr id="65539" name="Text Placeholder 2"/>
          <p:cNvSpPr>
            <a:spLocks noGrp="1"/>
          </p:cNvSpPr>
          <p:nvPr>
            <p:ph type="body" sz="quarter" idx="10"/>
          </p:nvPr>
        </p:nvSpPr>
        <p:spPr>
          <a:xfrm>
            <a:off x="381000" y="1676400"/>
            <a:ext cx="8229600" cy="4875213"/>
          </a:xfrm>
        </p:spPr>
        <p:txBody>
          <a:bodyPr/>
          <a:lstStyle/>
          <a:p>
            <a:pPr marL="0" indent="0" eaLnBrk="1" hangingPunct="1">
              <a:buFontTx/>
              <a:buNone/>
              <a:tabLst>
                <a:tab pos="0" algn="l"/>
              </a:tabLst>
            </a:pPr>
            <a:r>
              <a:rPr lang="en-US" smtClean="0"/>
              <a:t>resurrected, but they are not redeemed from the devil….But the salvation of the righteous, the salvation which the saints seek….Conditional or individual salvation, that which comes by grace coupled with gospel obedience, consists in receiving an inheritance in the celestial kingdom of God….All others are damned…Salvation in its true and full meaning is synonymous with exaltation or eternal life and consists in gaining an inheritance in the highest of the three heavens with the celestial kingdom….This full salvation is</a:t>
            </a:r>
          </a:p>
        </p:txBody>
      </p:sp>
      <p:cxnSp>
        <p:nvCxnSpPr>
          <p:cNvPr id="4" name="Straight Connector 3"/>
          <p:cNvCxnSpPr/>
          <p:nvPr/>
        </p:nvCxnSpPr>
        <p:spPr>
          <a:xfrm>
            <a:off x="304800" y="13716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br>
              <a:rPr smtClean="0"/>
            </a:br>
            <a:r>
              <a:rPr sz="3600" i="1" smtClean="0">
                <a:solidFill>
                  <a:schemeClr val="tx2"/>
                </a:solidFill>
              </a:rPr>
              <a:t> Mormonism  has two basic types of salvation</a:t>
            </a:r>
            <a:endParaRPr sz="3600" i="1">
              <a:solidFill>
                <a:schemeClr val="tx2"/>
              </a:solidFill>
            </a:endParaRPr>
          </a:p>
        </p:txBody>
      </p:sp>
      <p:sp>
        <p:nvSpPr>
          <p:cNvPr id="67587" name="Text Placeholder 2"/>
          <p:cNvSpPr>
            <a:spLocks noGrp="1"/>
          </p:cNvSpPr>
          <p:nvPr>
            <p:ph type="body" sz="quarter" idx="10"/>
          </p:nvPr>
        </p:nvSpPr>
        <p:spPr>
          <a:xfrm>
            <a:off x="381000" y="1676400"/>
            <a:ext cx="8229600" cy="1773238"/>
          </a:xfrm>
        </p:spPr>
        <p:txBody>
          <a:bodyPr/>
          <a:lstStyle/>
          <a:p>
            <a:pPr marL="0" indent="0" eaLnBrk="1" hangingPunct="1">
              <a:buFontTx/>
              <a:buNone/>
              <a:tabLst>
                <a:tab pos="0" algn="l"/>
              </a:tabLst>
            </a:pPr>
            <a:r>
              <a:rPr lang="en-US" smtClean="0"/>
              <a:t>obtained in and through the continuation of the family unit in eternity, and those who obtain it are gods. (</a:t>
            </a:r>
            <a:r>
              <a:rPr lang="en-US" b="1" i="1" smtClean="0"/>
              <a:t>D. &amp; C. </a:t>
            </a:r>
            <a:r>
              <a:rPr lang="en-US" smtClean="0"/>
              <a:t>131:1-4; 132).” (Apostle Bruce R. McConkie, </a:t>
            </a:r>
            <a:r>
              <a:rPr lang="en-US" b="1" i="1" smtClean="0"/>
              <a:t>Mormon Doctrine</a:t>
            </a:r>
            <a:r>
              <a:rPr lang="en-US" smtClean="0"/>
              <a:t>, pp. 669-670)</a:t>
            </a:r>
          </a:p>
        </p:txBody>
      </p:sp>
      <p:cxnSp>
        <p:nvCxnSpPr>
          <p:cNvPr id="4" name="Straight Connector 3"/>
          <p:cNvCxnSpPr/>
          <p:nvPr/>
        </p:nvCxnSpPr>
        <p:spPr>
          <a:xfrm>
            <a:off x="304800" y="13716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69635" name="TextBox 3"/>
          <p:cNvSpPr txBox="1">
            <a:spLocks noChangeArrowheads="1"/>
          </p:cNvSpPr>
          <p:nvPr/>
        </p:nvSpPr>
        <p:spPr bwMode="auto">
          <a:xfrm>
            <a:off x="3962400" y="1524000"/>
            <a:ext cx="51816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“…Redemption from the original sin is without faith or works…We need a little more explanation as to just what we mean by unconditional redemption.  That means to restore us from this mortal state to the immortal state; in other words, to give unto us the resurrection.  That</a:t>
            </a:r>
          </a:p>
        </p:txBody>
      </p:sp>
      <p:pic>
        <p:nvPicPr>
          <p:cNvPr id="69636" name="Picture 4" descr="Mormonism - Bruce R. McConkie-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752600"/>
            <a:ext cx="33528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Mormonism  has two basic types of salvation</a:t>
            </a:r>
            <a:endParaRPr sz="3600" i="1">
              <a:solidFill>
                <a:schemeClr val="tx2"/>
              </a:solidFill>
            </a:endParaRPr>
          </a:p>
        </p:txBody>
      </p:sp>
      <p:sp>
        <p:nvSpPr>
          <p:cNvPr id="71683" name="TextBox 3"/>
          <p:cNvSpPr txBox="1">
            <a:spLocks noChangeArrowheads="1"/>
          </p:cNvSpPr>
          <p:nvPr/>
        </p:nvSpPr>
        <p:spPr bwMode="auto">
          <a:xfrm>
            <a:off x="381000" y="1524000"/>
            <a:ext cx="8763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comes to every creature,…to the fish, the fowls of the air, and the beasts of the field, as the Lord tells us in section 29, of the </a:t>
            </a:r>
            <a:r>
              <a:rPr lang="en-US" b="1" i="1"/>
              <a:t>Doctrine and Covenants</a:t>
            </a:r>
            <a:r>
              <a:rPr lang="en-US"/>
              <a:t>.  All of them had spiritual existence before they were placed upon the earth; therefore they are to be redeemed. …Christ’s blood not only redeems men but it also redeems every creature through this earth and the very earth itself.   But…conditional redemption…will place us… in the kingdom of God.” (President Joseph F. Smith, </a:t>
            </a:r>
            <a:r>
              <a:rPr lang="en-US" b="1" i="1"/>
              <a:t>DoS</a:t>
            </a:r>
            <a:r>
              <a:rPr lang="en-US"/>
              <a:t>, II:10-11)</a:t>
            </a:r>
          </a:p>
        </p:txBody>
      </p:sp>
      <p:cxnSp>
        <p:nvCxnSpPr>
          <p:cNvPr id="5" name="Straight Connector 4"/>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14400"/>
            <a:ext cx="8153400" cy="5105400"/>
          </a:xfrm>
        </p:spPr>
        <p:txBody>
          <a:bodyPr/>
          <a:lstStyle/>
          <a:p>
            <a:pPr algn="ctr" defTabSz="914363" eaLnBrk="1" fontAlgn="auto" hangingPunct="1">
              <a:spcAft>
                <a:spcPts val="0"/>
              </a:spcAft>
              <a:defRPr/>
            </a:pPr>
            <a:r>
              <a:rPr dirty="0" smtClean="0"/>
              <a:t>What is Required in Mormonism to Be Fully Forgiven, to Live with God Forever and to Become Gods and Goddesses?</a:t>
            </a:r>
            <a:br>
              <a:rPr dirty="0" smtClean="0"/>
            </a:br>
            <a:r>
              <a:rPr sz="4000" dirty="0" smtClean="0"/>
              <a:t>(i.e., “How does one reach ‘Exaltation?’ ” </a:t>
            </a:r>
            <a:br>
              <a:rPr sz="4000" dirty="0" smtClean="0"/>
            </a:br>
            <a:r>
              <a:rPr sz="4000" dirty="0" smtClean="0"/>
              <a:t>or “How does one become ‘fully’ saved?”)</a:t>
            </a:r>
            <a:endParaRPr sz="4000" dirty="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70012"/>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Required:  Absolute 100% Perfection</a:t>
            </a:r>
            <a:endParaRPr sz="3600" i="1">
              <a:solidFill>
                <a:schemeClr val="tx2"/>
              </a:solidFill>
            </a:endParaRPr>
          </a:p>
        </p:txBody>
      </p:sp>
      <p:sp>
        <p:nvSpPr>
          <p:cNvPr id="75779" name="TextBox 3"/>
          <p:cNvSpPr txBox="1">
            <a:spLocks noChangeArrowheads="1"/>
          </p:cNvSpPr>
          <p:nvPr/>
        </p:nvSpPr>
        <p:spPr bwMode="auto">
          <a:xfrm>
            <a:off x="304800" y="1595438"/>
            <a:ext cx="8534400"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sz="2800"/>
              <a:t>Special Note:</a:t>
            </a:r>
          </a:p>
          <a:p>
            <a:pPr algn="ctr" eaLnBrk="1" hangingPunct="1"/>
            <a:endParaRPr lang="en-US" sz="2800"/>
          </a:p>
          <a:p>
            <a:pPr algn="ctr" eaLnBrk="1" hangingPunct="1"/>
            <a:r>
              <a:rPr lang="en-US" sz="2800"/>
              <a:t>The next 8 quotes are from a recent President of the Mormon Church, President Spencer W. Kimball, in his book </a:t>
            </a:r>
            <a:r>
              <a:rPr lang="en-US" sz="2800" b="1" i="1"/>
              <a:t>The Miracle of Forgiveness</a:t>
            </a:r>
            <a:r>
              <a:rPr lang="en-US" sz="2800"/>
              <a:t> (1981-second printing).</a:t>
            </a:r>
          </a:p>
          <a:p>
            <a:pPr algn="ctr" eaLnBrk="1" hangingPunct="1"/>
            <a:endParaRPr lang="en-US" sz="2800"/>
          </a:p>
          <a:p>
            <a:pPr algn="ctr" eaLnBrk="1" hangingPunct="1"/>
            <a:r>
              <a:rPr lang="en-US" sz="2800"/>
              <a:t>Many more quotes from other Mormon Presidents and Apostles could be offered saying exactly what President Kimball says, but they are not needed.  However, three additional sources will be referenced. </a:t>
            </a:r>
          </a:p>
          <a:p>
            <a:pPr algn="ctr" eaLnBrk="1" hangingPunct="1"/>
            <a:endParaRPr lang="en-US" sz="2800"/>
          </a:p>
          <a:p>
            <a:pPr algn="ctr" eaLnBrk="1" hangingPunct="1"/>
            <a:endParaRPr lang="en-US" sz="2800"/>
          </a:p>
        </p:txBody>
      </p:sp>
      <p:cxnSp>
        <p:nvCxnSpPr>
          <p:cNvPr id="5" name="Straight Connector 4"/>
          <p:cNvCxnSpPr/>
          <p:nvPr/>
        </p:nvCxnSpPr>
        <p:spPr>
          <a:xfrm>
            <a:off x="304800" y="1447800"/>
            <a:ext cx="8382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4000" i="1" smtClean="0">
                <a:solidFill>
                  <a:schemeClr val="tx2"/>
                </a:solidFill>
              </a:rPr>
              <a:t> </a:t>
            </a:r>
            <a:r>
              <a:rPr sz="3600" i="1" smtClean="0">
                <a:solidFill>
                  <a:schemeClr val="tx2"/>
                </a:solidFill>
              </a:rPr>
              <a:t>Required:  Absolute 100% Perfection</a:t>
            </a:r>
            <a:endParaRPr sz="3600" i="1">
              <a:solidFill>
                <a:schemeClr val="tx2"/>
              </a:solidFill>
            </a:endParaRPr>
          </a:p>
        </p:txBody>
      </p:sp>
      <p:sp>
        <p:nvSpPr>
          <p:cNvPr id="77827" name="TextBox 3"/>
          <p:cNvSpPr txBox="1">
            <a:spLocks noChangeArrowheads="1"/>
          </p:cNvSpPr>
          <p:nvPr/>
        </p:nvSpPr>
        <p:spPr bwMode="auto">
          <a:xfrm>
            <a:off x="3962400" y="1828800"/>
            <a:ext cx="51816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“…All transgressions must be cleansed, all weaknesses must be overcome, before a person can attain perfection and godhood.” (p. 16)</a:t>
            </a:r>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pic>
        <p:nvPicPr>
          <p:cNvPr id="77829" name="Picture 5" descr="Spencer_W._Kimball.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3528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79875" name="TextBox 3"/>
          <p:cNvSpPr txBox="1">
            <a:spLocks noChangeArrowheads="1"/>
          </p:cNvSpPr>
          <p:nvPr/>
        </p:nvSpPr>
        <p:spPr bwMode="auto">
          <a:xfrm>
            <a:off x="304800" y="1828800"/>
            <a:ext cx="8534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“Immortality [resurrection] has been accomplished by the Savior’s sacrifice.  Eternal life hangs in the balance awaiting the works of men.  This progress toward eternal life is a matter of achieving perfection.  Living all the commandments guarantees total forgiveness of sins and assures one of exaltation through that perfection which comes by complying with the formula the Lord gave us.”  (p. 208)</a:t>
            </a:r>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81923" name="TextBox 3"/>
          <p:cNvSpPr txBox="1">
            <a:spLocks noChangeArrowheads="1"/>
          </p:cNvSpPr>
          <p:nvPr/>
        </p:nvSpPr>
        <p:spPr bwMode="auto">
          <a:xfrm>
            <a:off x="304800" y="1828800"/>
            <a:ext cx="8534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“In our journey toward eternal life, purity must be our constant aim.  To walk and talk with God, to serve with God, to follow his example and become as a god [to become a god], we must attain perfection.” (p. 26)</a:t>
            </a:r>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a:solidFill>
                  <a:schemeClr val="tx2"/>
                </a:solidFill>
              </a:rPr>
              <a:t>Motive Behind this Presentation</a:t>
            </a:r>
            <a:endParaRPr i="1">
              <a:solidFill>
                <a:schemeClr val="tx2"/>
              </a:solidFill>
            </a:endParaRPr>
          </a:p>
        </p:txBody>
      </p:sp>
      <p:sp>
        <p:nvSpPr>
          <p:cNvPr id="3" name="Text Placeholder 2"/>
          <p:cNvSpPr>
            <a:spLocks noGrp="1"/>
          </p:cNvSpPr>
          <p:nvPr>
            <p:ph type="body" sz="quarter" idx="10"/>
          </p:nvPr>
        </p:nvSpPr>
        <p:spPr>
          <a:xfrm>
            <a:off x="381000" y="1676400"/>
            <a:ext cx="8382000" cy="4648200"/>
          </a:xfrm>
        </p:spPr>
        <p:txBody>
          <a:bodyPr rtlCol="0">
            <a:normAutofit fontScale="92500" lnSpcReduction="20000"/>
          </a:bodyPr>
          <a:lstStyle/>
          <a:p>
            <a:pPr defTabSz="914363" eaLnBrk="1" fontAlgn="auto" hangingPunct="1">
              <a:spcAft>
                <a:spcPts val="0"/>
              </a:spcAft>
              <a:defRPr/>
            </a:pPr>
            <a:r>
              <a:rPr lang="en-US" dirty="0" smtClean="0"/>
              <a:t>False gods do not lead to salvation. </a:t>
            </a:r>
          </a:p>
          <a:p>
            <a:pPr defTabSz="914363" eaLnBrk="1" fontAlgn="auto" hangingPunct="1">
              <a:spcAft>
                <a:spcPts val="0"/>
              </a:spcAft>
              <a:defRPr/>
            </a:pPr>
            <a:endParaRPr lang="en-US" dirty="0" smtClean="0"/>
          </a:p>
          <a:p>
            <a:pPr defTabSz="914363" eaLnBrk="1" fontAlgn="auto" hangingPunct="1">
              <a:spcAft>
                <a:spcPts val="0"/>
              </a:spcAft>
              <a:defRPr/>
            </a:pPr>
            <a:r>
              <a:rPr lang="en-US" dirty="0" smtClean="0"/>
              <a:t>Neither does the wrong way of obtaining salvation, whether it is with the right God or, of course, with false gods.  </a:t>
            </a:r>
          </a:p>
          <a:p>
            <a:pPr defTabSz="914363" eaLnBrk="1" fontAlgn="auto" hangingPunct="1">
              <a:spcAft>
                <a:spcPts val="0"/>
              </a:spcAft>
              <a:defRPr/>
            </a:pPr>
            <a:endParaRPr lang="en-US" dirty="0" smtClean="0"/>
          </a:p>
          <a:p>
            <a:pPr defTabSz="914363" eaLnBrk="1" fontAlgn="auto" hangingPunct="1">
              <a:spcAft>
                <a:spcPts val="0"/>
              </a:spcAft>
              <a:defRPr/>
            </a:pPr>
            <a:r>
              <a:rPr lang="en-US" dirty="0" smtClean="0"/>
              <a:t>Therefore, out of love and concern this presentation wants to reveal how the salvations of Mormonism conflict with the one true salvation by faith in Jesus Christ, and thereby it is hoped that some Mormons can find the true God and salvation in Christ.  It is also hoped that this presentation will help Christians become more effective witnesses.</a:t>
            </a:r>
          </a:p>
          <a:p>
            <a:pPr defTabSz="914363" eaLnBrk="1" fontAlgn="auto" hangingPunct="1">
              <a:spcAft>
                <a:spcPts val="0"/>
              </a:spcAft>
              <a:defRPr/>
            </a:pPr>
            <a:endParaRPr lang="en-US" dirty="0" smtClean="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4000" i="1" smtClean="0">
                <a:solidFill>
                  <a:schemeClr val="tx2"/>
                </a:solidFill>
              </a:rPr>
              <a:t> </a:t>
            </a:r>
            <a:r>
              <a:rPr sz="3600" i="1" smtClean="0">
                <a:solidFill>
                  <a:schemeClr val="tx2"/>
                </a:solidFill>
              </a:rPr>
              <a:t>Required:  Absolute 100% Perfection</a:t>
            </a:r>
            <a:endParaRPr sz="3600" i="1">
              <a:solidFill>
                <a:schemeClr val="tx2"/>
              </a:solidFill>
            </a:endParaRPr>
          </a:p>
        </p:txBody>
      </p:sp>
      <p:sp>
        <p:nvSpPr>
          <p:cNvPr id="83971" name="TextBox 3"/>
          <p:cNvSpPr txBox="1">
            <a:spLocks noChangeArrowheads="1"/>
          </p:cNvSpPr>
          <p:nvPr/>
        </p:nvSpPr>
        <p:spPr bwMode="auto">
          <a:xfrm>
            <a:off x="304800" y="1905000"/>
            <a:ext cx="85344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“…Purity of heart means perfection; and the perfect will not only see God but will have friendship with him.” (p. 27)</a:t>
            </a:r>
          </a:p>
          <a:p>
            <a:pPr eaLnBrk="1" hangingPunct="1"/>
            <a:endParaRPr lang="en-US"/>
          </a:p>
          <a:p>
            <a:pPr eaLnBrk="1" hangingPunct="1"/>
            <a:r>
              <a:rPr lang="en-US" i="1"/>
              <a:t>Comment:  This means that the less than perfect person will not see God or have friendship with him!!!</a:t>
            </a:r>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86019" name="TextBox 3"/>
          <p:cNvSpPr txBox="1">
            <a:spLocks noChangeArrowheads="1"/>
          </p:cNvSpPr>
          <p:nvPr/>
        </p:nvSpPr>
        <p:spPr bwMode="auto">
          <a:xfrm>
            <a:off x="304800" y="1905000"/>
            <a:ext cx="8534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“…But to God who is perfection, cleanliness means moral and personal cleanliness.  Less than that is in one degree or another, uncleanliness and hence cannot dwell with God.” (p. 19)</a:t>
            </a:r>
          </a:p>
          <a:p>
            <a:pPr eaLnBrk="1" hangingPunct="1"/>
            <a:endParaRPr lang="en-US"/>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88067" name="TextBox 3"/>
          <p:cNvSpPr txBox="1">
            <a:spLocks noChangeArrowheads="1"/>
          </p:cNvSpPr>
          <p:nvPr/>
        </p:nvSpPr>
        <p:spPr bwMode="auto">
          <a:xfrm>
            <a:off x="228600" y="1600200"/>
            <a:ext cx="85344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purity and perfection we seek is unattainable without this subjection of unworthy, ungodlike urges and the corresponding encouragement of their opposites.  We certainly cannot expect the rules to be easier for us than for the Son of God,….” (p. 28)</a:t>
            </a:r>
          </a:p>
          <a:p>
            <a:pPr eaLnBrk="1" hangingPunct="1"/>
            <a:endParaRPr lang="en-US"/>
          </a:p>
          <a:p>
            <a:pPr eaLnBrk="1" hangingPunct="1"/>
            <a:r>
              <a:rPr lang="en-US" i="1"/>
              <a:t>Comment:  Remember in Mormonism, Jesus had to work his way to full forgiveness/salvation and godhood.</a:t>
            </a:r>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90115" name="TextBox 3"/>
          <p:cNvSpPr txBox="1">
            <a:spLocks noChangeArrowheads="1"/>
          </p:cNvSpPr>
          <p:nvPr/>
        </p:nvSpPr>
        <p:spPr bwMode="auto">
          <a:xfrm>
            <a:off x="228600" y="1600200"/>
            <a:ext cx="8534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“Setting the will is the key.  There must be resoluteness and determination.  Discontinuance of sin must be permanent.” (p. 176)</a:t>
            </a:r>
          </a:p>
          <a:p>
            <a:pPr eaLnBrk="1" hangingPunct="1"/>
            <a:endParaRPr lang="en-US"/>
          </a:p>
          <a:p>
            <a:pPr eaLnBrk="1" hangingPunct="1"/>
            <a:r>
              <a:rPr lang="en-US" i="1"/>
              <a:t>Comment:  In Mormonism if you commit a sin and repent of it, and then repeat that sin 20 years later, for example, it means you were not truly repentant, and therefore, were and are not forgiven the whole time!  Note the next quote…</a:t>
            </a:r>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rmAutofit/>
          </a:bodyPr>
          <a:lstStyle/>
          <a:p>
            <a:pPr algn="ctr" defTabSz="914363" eaLnBrk="1" fontAlgn="auto" hangingPunct="1">
              <a:spcAft>
                <a:spcPts val="0"/>
              </a:spcAft>
              <a:defRPr/>
            </a:pPr>
            <a:r>
              <a:rPr/>
              <a:t>Will </a:t>
            </a:r>
            <a:r>
              <a:rPr smtClean="0"/>
              <a:t>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92163" name="TextBox 3"/>
          <p:cNvSpPr txBox="1">
            <a:spLocks noChangeArrowheads="1"/>
          </p:cNvSpPr>
          <p:nvPr/>
        </p:nvSpPr>
        <p:spPr bwMode="auto">
          <a:xfrm>
            <a:off x="228600" y="1676400"/>
            <a:ext cx="85344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forsaking of sin must be a permanent one.  True repentance does not permit making the same mistake again.” (Spencer W. Kimball, “Repentance Brings Forgiveness,” an adaption of an address given to students at Brigham Young University, May 4, 1954;  this is a pamphlet/tract obtained at an open house of the Mormon chapel in Arcadia, California circa 1982)</a:t>
            </a:r>
          </a:p>
        </p:txBody>
      </p:sp>
      <p:cxnSp>
        <p:nvCxnSpPr>
          <p:cNvPr id="5" name="Straight Connector 4"/>
          <p:cNvCxnSpPr/>
          <p:nvPr/>
        </p:nvCxnSpPr>
        <p:spPr>
          <a:xfrm>
            <a:off x="304800" y="15240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446212"/>
          </a:xfrm>
        </p:spPr>
        <p:txBody>
          <a:bodyPr>
            <a:normAutofit/>
          </a:bodyPr>
          <a:lstStyle/>
          <a:p>
            <a:pPr algn="ctr" defTabSz="914363" eaLnBrk="1" fontAlgn="auto" hangingPunct="1">
              <a:spcAft>
                <a:spcPts val="0"/>
              </a:spcAft>
              <a:defRPr/>
            </a:pPr>
            <a:r>
              <a:rPr smtClean="0"/>
              <a:t>Will Your Salvation Save You?</a:t>
            </a:r>
            <a:br>
              <a:rPr smtClean="0"/>
            </a:br>
            <a:r>
              <a:rPr sz="3600" i="1" smtClean="0">
                <a:solidFill>
                  <a:schemeClr val="tx2"/>
                </a:solidFill>
              </a:rPr>
              <a:t> Required:  Absolute 100% Perfection</a:t>
            </a:r>
            <a:endParaRPr sz="3600" i="1">
              <a:solidFill>
                <a:schemeClr val="tx2"/>
              </a:solidFill>
            </a:endParaRPr>
          </a:p>
        </p:txBody>
      </p:sp>
      <p:sp>
        <p:nvSpPr>
          <p:cNvPr id="94211" name="TextBox 3"/>
          <p:cNvSpPr txBox="1">
            <a:spLocks noChangeArrowheads="1"/>
          </p:cNvSpPr>
          <p:nvPr/>
        </p:nvSpPr>
        <p:spPr bwMode="auto">
          <a:xfrm>
            <a:off x="3962400" y="1752600"/>
            <a:ext cx="5181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“If men become perfect, they must do so on the same basis, progressing until they gain all truth, all knowledge, and all the attributes of Deity in their perfection. (</a:t>
            </a:r>
            <a:r>
              <a:rPr lang="en-US" b="1" i="1"/>
              <a:t>D. &amp; C. </a:t>
            </a:r>
            <a:r>
              <a:rPr lang="en-US"/>
              <a:t>93:20-28.)  Only those who keep all the commandments and for whom the family unit</a:t>
            </a:r>
          </a:p>
        </p:txBody>
      </p:sp>
      <p:cxnSp>
        <p:nvCxnSpPr>
          <p:cNvPr id="6" name="Straight Connector 5"/>
          <p:cNvCxnSpPr/>
          <p:nvPr/>
        </p:nvCxnSpPr>
        <p:spPr>
          <a:xfrm>
            <a:off x="4572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94213" name="Picture 7"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446212"/>
          </a:xfrm>
        </p:spPr>
        <p:txBody>
          <a:bodyPr>
            <a:normAutofit/>
          </a:bodyPr>
          <a:lstStyle/>
          <a:p>
            <a:pPr algn="ctr" defTabSz="914363" eaLnBrk="1" fontAlgn="auto" hangingPunct="1">
              <a:spcAft>
                <a:spcPts val="0"/>
              </a:spcAft>
              <a:defRPr/>
            </a:pPr>
            <a:r>
              <a:rPr smtClean="0"/>
              <a:t>Will Your Salvation Save You?</a:t>
            </a:r>
            <a:br>
              <a:rPr smtClean="0"/>
            </a:br>
            <a:r>
              <a:rPr sz="3600" i="1" smtClean="0">
                <a:solidFill>
                  <a:schemeClr val="tx2"/>
                </a:solidFill>
              </a:rPr>
              <a:t> Required:  Absolute 100% Perfection</a:t>
            </a:r>
            <a:endParaRPr sz="3600" i="1">
              <a:solidFill>
                <a:schemeClr val="tx2"/>
              </a:solidFill>
            </a:endParaRPr>
          </a:p>
        </p:txBody>
      </p:sp>
      <p:sp>
        <p:nvSpPr>
          <p:cNvPr id="96259" name="TextBox 3"/>
          <p:cNvSpPr txBox="1">
            <a:spLocks noChangeArrowheads="1"/>
          </p:cNvSpPr>
          <p:nvPr/>
        </p:nvSpPr>
        <p:spPr bwMode="auto">
          <a:xfrm>
            <a:off x="381000" y="1752600"/>
            <a:ext cx="8763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continues in eternity will merit perfection. (</a:t>
            </a:r>
            <a:r>
              <a:rPr lang="en-US" b="1" i="1"/>
              <a:t>D. &amp; C. </a:t>
            </a:r>
            <a:r>
              <a:rPr lang="en-US"/>
              <a:t>131:1-4; 132: 16-32.” (Apostle Bruce R. McConkie, </a:t>
            </a:r>
            <a:r>
              <a:rPr lang="en-US" b="1" i="1"/>
              <a:t>Mormon Doctrine</a:t>
            </a:r>
            <a:r>
              <a:rPr lang="en-US"/>
              <a:t>, p. 568)</a:t>
            </a:r>
          </a:p>
        </p:txBody>
      </p:sp>
      <p:cxnSp>
        <p:nvCxnSpPr>
          <p:cNvPr id="6" name="Straight Connector 5"/>
          <p:cNvCxnSpPr/>
          <p:nvPr/>
        </p:nvCxnSpPr>
        <p:spPr>
          <a:xfrm>
            <a:off x="4572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446212"/>
          </a:xfrm>
        </p:spPr>
        <p:txBody>
          <a:bodyPr>
            <a:normAutofit/>
          </a:bodyPr>
          <a:lstStyle/>
          <a:p>
            <a:pPr algn="ctr" defTabSz="914363" eaLnBrk="1" fontAlgn="auto" hangingPunct="1">
              <a:spcAft>
                <a:spcPts val="0"/>
              </a:spcAft>
              <a:defRPr/>
            </a:pPr>
            <a:r>
              <a:rPr smtClean="0"/>
              <a:t>Will Your Salvation Save You?</a:t>
            </a:r>
            <a:r>
              <a:rPr sz="3600" smtClean="0"/>
              <a:t/>
            </a:r>
            <a:br>
              <a:rPr sz="3600" smtClean="0"/>
            </a:br>
            <a:r>
              <a:rPr sz="3600" i="1" smtClean="0">
                <a:solidFill>
                  <a:schemeClr val="tx2"/>
                </a:solidFill>
              </a:rPr>
              <a:t>Required:  Absolute 100% Perfection</a:t>
            </a:r>
            <a:endParaRPr sz="3600" i="1">
              <a:solidFill>
                <a:schemeClr val="tx2"/>
              </a:solidFill>
            </a:endParaRPr>
          </a:p>
        </p:txBody>
      </p:sp>
      <p:sp>
        <p:nvSpPr>
          <p:cNvPr id="98307" name="TextBox 3"/>
          <p:cNvSpPr txBox="1">
            <a:spLocks noChangeArrowheads="1"/>
          </p:cNvSpPr>
          <p:nvPr/>
        </p:nvSpPr>
        <p:spPr bwMode="auto">
          <a:xfrm>
            <a:off x="39624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“…That [perfection] will not come all at once…line upon line,…and even then not as long as we live in this mortal life, for we will have to go even beyond the grave before we reach that perfection…”(President Joseph F. Smith, </a:t>
            </a:r>
            <a:r>
              <a:rPr lang="en-US" b="1" i="1"/>
              <a:t>DoS</a:t>
            </a:r>
            <a:r>
              <a:rPr lang="en-US"/>
              <a:t>, II:18) </a:t>
            </a:r>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98309" name="Picture 4"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828800"/>
            <a:ext cx="35052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446212"/>
          </a:xfrm>
        </p:spPr>
        <p:txBody>
          <a:bodyPr>
            <a:normAutofit/>
          </a:bodyPr>
          <a:lstStyle/>
          <a:p>
            <a:pPr algn="ctr" defTabSz="914363" eaLnBrk="1" fontAlgn="auto" hangingPunct="1">
              <a:spcAft>
                <a:spcPts val="0"/>
              </a:spcAft>
              <a:defRPr/>
            </a:pPr>
            <a:r>
              <a:rPr smtClean="0"/>
              <a:t>Will 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100355" name="TextBox 3"/>
          <p:cNvSpPr txBox="1">
            <a:spLocks noChangeArrowheads="1"/>
          </p:cNvSpPr>
          <p:nvPr/>
        </p:nvSpPr>
        <p:spPr bwMode="auto">
          <a:xfrm>
            <a:off x="3962400" y="1752600"/>
            <a:ext cx="502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“Complete obedience brings eternal life.  But to be exalted one must keep the whole law….to receive exaltation of the righteous, in other words eternal life, the commandments of the Lord must be kept in all things.” (President Joseph F. Smith, </a:t>
            </a:r>
            <a:r>
              <a:rPr lang="en-US" b="1" i="1"/>
              <a:t>DoS</a:t>
            </a:r>
            <a:r>
              <a:rPr lang="en-US"/>
              <a:t> II:6)</a:t>
            </a:r>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0357" name="Picture 4"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828800"/>
            <a:ext cx="35052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446212"/>
          </a:xfrm>
        </p:spPr>
        <p:txBody>
          <a:bodyPr>
            <a:normAutofit/>
          </a:bodyPr>
          <a:lstStyle/>
          <a:p>
            <a:pPr algn="ctr" defTabSz="914363" eaLnBrk="1" fontAlgn="auto" hangingPunct="1">
              <a:spcAft>
                <a:spcPts val="0"/>
              </a:spcAft>
              <a:defRPr/>
            </a:pPr>
            <a:r>
              <a:rPr smtClean="0"/>
              <a:t>Will 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102403" name="TextBox 3"/>
          <p:cNvSpPr txBox="1">
            <a:spLocks noChangeArrowheads="1"/>
          </p:cNvSpPr>
          <p:nvPr/>
        </p:nvSpPr>
        <p:spPr bwMode="auto">
          <a:xfrm>
            <a:off x="381000" y="1752600"/>
            <a:ext cx="8610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a:t>
            </a:r>
          </a:p>
          <a:p>
            <a:pPr algn="ctr" eaLnBrk="1" hangingPunct="1"/>
            <a:endParaRPr lang="en-US" sz="1600" i="1"/>
          </a:p>
          <a:p>
            <a:pPr eaLnBrk="1" hangingPunct="1"/>
            <a:r>
              <a:rPr lang="en-US" i="1"/>
              <a:t>As shown, Mormonism teaches absolute perfection in every thought and deed is required in order to be fully forgiven, saved, to live with their god, and to become a god or goddess.  </a:t>
            </a:r>
          </a:p>
          <a:p>
            <a:pPr eaLnBrk="1" hangingPunct="1"/>
            <a:endParaRPr lang="en-US" sz="1600"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684212"/>
          </a:xfrm>
        </p:spPr>
        <p:txBody>
          <a:bodyPr>
            <a:noAutofit/>
          </a:bodyPr>
          <a:lstStyle/>
          <a:p>
            <a:pPr algn="ctr" defTabSz="914363" eaLnBrk="1" fontAlgn="auto" hangingPunct="1">
              <a:spcAft>
                <a:spcPts val="0"/>
              </a:spcAft>
              <a:defRPr/>
            </a:pPr>
            <a:r>
              <a:rPr/>
              <a:t>Will </a:t>
            </a:r>
            <a:r>
              <a:rPr smtClean="0"/>
              <a:t>Your Salvation Save You?</a:t>
            </a:r>
            <a:r>
              <a:rPr/>
              <a:t/>
            </a:r>
            <a:br>
              <a:rPr/>
            </a:br>
            <a:endParaRPr i="1">
              <a:solidFill>
                <a:schemeClr val="tx2"/>
              </a:solidFill>
            </a:endParaRPr>
          </a:p>
        </p:txBody>
      </p:sp>
      <p:sp>
        <p:nvSpPr>
          <p:cNvPr id="4" name="Text Placeholder 2"/>
          <p:cNvSpPr>
            <a:spLocks noGrp="1"/>
          </p:cNvSpPr>
          <p:nvPr>
            <p:ph type="body" sz="quarter" idx="10"/>
          </p:nvPr>
        </p:nvSpPr>
        <p:spPr>
          <a:xfrm>
            <a:off x="304800" y="990600"/>
            <a:ext cx="8534400" cy="5711825"/>
          </a:xfrm>
        </p:spPr>
        <p:txBody>
          <a:bodyPr/>
          <a:lstStyle>
            <a:lvl1pPr marL="396875" indent="-396875" algn="l" defTabSz="912813" rtl="0" eaLnBrk="0" fontAlgn="base" hangingPunct="0">
              <a:lnSpc>
                <a:spcPct val="90000"/>
              </a:lnSpc>
              <a:spcBef>
                <a:spcPct val="20000"/>
              </a:spcBef>
              <a:spcAft>
                <a:spcPct val="0"/>
              </a:spcAft>
              <a:buBlip>
                <a:blip r:embed="rId3"/>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4"/>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4"/>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4"/>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hangingPunct="1">
              <a:buFontTx/>
              <a:buNone/>
              <a:defRPr/>
            </a:pPr>
            <a:r>
              <a:rPr lang="en-US" dirty="0" smtClean="0"/>
              <a:t>Only Mormon sources are used to explain the  </a:t>
            </a:r>
            <a:r>
              <a:rPr lang="en-US" b="1" i="1" dirty="0" smtClean="0"/>
              <a:t>official Mormon doctrines </a:t>
            </a:r>
            <a:r>
              <a:rPr lang="en-US" dirty="0" smtClean="0"/>
              <a:t>presented herein; also: </a:t>
            </a:r>
          </a:p>
          <a:p>
            <a:pPr eaLnBrk="1" hangingPunct="1">
              <a:defRPr/>
            </a:pPr>
            <a:r>
              <a:rPr lang="en-US" dirty="0" smtClean="0"/>
              <a:t>Only well-recognized, authoritative Mormon leaders ( such as Presidents and Apostles) are used</a:t>
            </a:r>
          </a:p>
          <a:p>
            <a:pPr eaLnBrk="1" hangingPunct="1">
              <a:defRPr/>
            </a:pPr>
            <a:r>
              <a:rPr lang="en-US" dirty="0" smtClean="0"/>
              <a:t>Authoritative Mormon documents/books are utilized</a:t>
            </a:r>
          </a:p>
          <a:p>
            <a:pPr eaLnBrk="1" hangingPunct="1">
              <a:defRPr/>
            </a:pPr>
            <a:r>
              <a:rPr lang="en-US" dirty="0" smtClean="0"/>
              <a:t>The  “</a:t>
            </a:r>
            <a:r>
              <a:rPr lang="en-US" b="1" i="1" dirty="0" smtClean="0"/>
              <a:t>Journal of Discourses</a:t>
            </a:r>
            <a:r>
              <a:rPr lang="en-US" dirty="0" smtClean="0"/>
              <a:t>” is abbreviated “</a:t>
            </a:r>
            <a:r>
              <a:rPr lang="en-US" b="1" i="1" dirty="0" err="1" smtClean="0"/>
              <a:t>JoD</a:t>
            </a:r>
            <a:r>
              <a:rPr lang="en-US" dirty="0" smtClean="0"/>
              <a:t>” and the “</a:t>
            </a:r>
            <a:r>
              <a:rPr lang="en-US" b="1" i="1" dirty="0" smtClean="0"/>
              <a:t>Doctrines of Salvation</a:t>
            </a:r>
            <a:r>
              <a:rPr lang="en-US" dirty="0" smtClean="0"/>
              <a:t>” is abbreviated as “</a:t>
            </a:r>
            <a:r>
              <a:rPr lang="en-US" b="1" i="1" dirty="0" err="1" smtClean="0"/>
              <a:t>DoS</a:t>
            </a:r>
            <a:r>
              <a:rPr lang="en-US" dirty="0" smtClean="0"/>
              <a:t>” (also in </a:t>
            </a:r>
            <a:r>
              <a:rPr lang="en-US" b="1" i="1" dirty="0" err="1" smtClean="0"/>
              <a:t>DoS</a:t>
            </a:r>
            <a:r>
              <a:rPr lang="en-US" dirty="0" smtClean="0"/>
              <a:t> Vol. I = 1, II = 2, and III = 3)</a:t>
            </a:r>
          </a:p>
          <a:p>
            <a:pPr eaLnBrk="1" hangingPunct="1">
              <a:defRPr/>
            </a:pPr>
            <a:r>
              <a:rPr lang="en-US" dirty="0" smtClean="0"/>
              <a:t>In quoting sources, volume and page nos. are abbreviated; i.e., 2:311 = vol. 2, pg. 311</a:t>
            </a:r>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446212"/>
          </a:xfrm>
        </p:spPr>
        <p:txBody>
          <a:bodyPr>
            <a:normAutofit/>
          </a:bodyPr>
          <a:lstStyle/>
          <a:p>
            <a:pPr algn="ctr" defTabSz="914363" eaLnBrk="1" fontAlgn="auto" hangingPunct="1">
              <a:spcAft>
                <a:spcPts val="0"/>
              </a:spcAft>
              <a:defRPr/>
            </a:pPr>
            <a:r>
              <a:rPr smtClean="0"/>
              <a:t>Will Your Salvation Save You?</a:t>
            </a:r>
            <a:r>
              <a:rPr/>
              <a:t/>
            </a:r>
            <a:br>
              <a:rPr/>
            </a:br>
            <a:r>
              <a:rPr sz="3600" i="1" smtClean="0">
                <a:solidFill>
                  <a:schemeClr val="tx2"/>
                </a:solidFill>
              </a:rPr>
              <a:t> Required:  Absolute 100% Perfection</a:t>
            </a:r>
            <a:endParaRPr sz="3600" i="1">
              <a:solidFill>
                <a:schemeClr val="tx2"/>
              </a:solidFill>
            </a:endParaRPr>
          </a:p>
        </p:txBody>
      </p:sp>
      <p:sp>
        <p:nvSpPr>
          <p:cNvPr id="104451" name="TextBox 3"/>
          <p:cNvSpPr txBox="1">
            <a:spLocks noChangeArrowheads="1"/>
          </p:cNvSpPr>
          <p:nvPr/>
        </p:nvSpPr>
        <p:spPr bwMode="auto">
          <a:xfrm>
            <a:off x="381000" y="1752600"/>
            <a:ext cx="86106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a:t>
            </a:r>
          </a:p>
          <a:p>
            <a:pPr algn="ctr" eaLnBrk="1" hangingPunct="1"/>
            <a:endParaRPr lang="en-US" sz="1600" i="1"/>
          </a:p>
          <a:p>
            <a:pPr eaLnBrk="1" hangingPunct="1"/>
            <a:r>
              <a:rPr lang="en-US" i="1"/>
              <a:t>However, “perfection” in Mormonism means much more than just sinless thoughts and deeds; it also includes obeying all the many requirements of the Mormon Church.  These requirements will now be examined…</a:t>
            </a:r>
            <a:endParaRPr lang="en-US" sz="1600" i="1"/>
          </a:p>
        </p:txBody>
      </p:sp>
      <p:cxnSp>
        <p:nvCxnSpPr>
          <p:cNvPr id="6" name="Straight Connector 5"/>
          <p:cNvCxnSpPr/>
          <p:nvPr/>
        </p:nvCxnSpPr>
        <p:spPr>
          <a:xfrm>
            <a:off x="3810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17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Full Emersion Water Baptism</a:t>
            </a:r>
            <a:r>
              <a:rPr sz="3600" i="1" smtClean="0">
                <a:solidFill>
                  <a:schemeClr val="tx2"/>
                </a:solidFill>
              </a:rPr>
              <a:t> </a:t>
            </a:r>
            <a:endParaRPr sz="3600" i="1">
              <a:solidFill>
                <a:schemeClr val="tx2"/>
              </a:solidFill>
            </a:endParaRPr>
          </a:p>
        </p:txBody>
      </p:sp>
      <p:sp>
        <p:nvSpPr>
          <p:cNvPr id="106499" name="TextBox 3"/>
          <p:cNvSpPr txBox="1">
            <a:spLocks noChangeArrowheads="1"/>
          </p:cNvSpPr>
          <p:nvPr/>
        </p:nvSpPr>
        <p:spPr bwMode="auto">
          <a:xfrm>
            <a:off x="3962400" y="1600200"/>
            <a:ext cx="4953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Salvation without baptism.”  (President Joseph F. Smith, </a:t>
            </a:r>
            <a:r>
              <a:rPr lang="en-US" b="1" i="1"/>
              <a:t>DoS</a:t>
            </a:r>
            <a:r>
              <a:rPr lang="en-US"/>
              <a:t>, II:161)</a:t>
            </a:r>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6501"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5052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17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Full Emersion Water Baptism</a:t>
            </a:r>
            <a:r>
              <a:rPr sz="3600" i="1" smtClean="0">
                <a:solidFill>
                  <a:schemeClr val="tx2"/>
                </a:solidFill>
              </a:rPr>
              <a:t> </a:t>
            </a:r>
            <a:endParaRPr sz="3600" i="1">
              <a:solidFill>
                <a:schemeClr val="tx2"/>
              </a:solidFill>
            </a:endParaRPr>
          </a:p>
        </p:txBody>
      </p:sp>
      <p:sp>
        <p:nvSpPr>
          <p:cNvPr id="108547" name="TextBox 3"/>
          <p:cNvSpPr txBox="1">
            <a:spLocks noChangeArrowheads="1"/>
          </p:cNvSpPr>
          <p:nvPr/>
        </p:nvSpPr>
        <p:spPr bwMode="auto">
          <a:xfrm>
            <a:off x="3962400" y="1524000"/>
            <a:ext cx="50292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“…Baptism is essential to salvation in the celestial kingdom, endowments and sealings to an exaltation therein.”  (Apostle Bruce R. McConkie, </a:t>
            </a:r>
            <a:r>
              <a:rPr lang="en-US" b="1" i="1"/>
              <a:t>Mormon Doctrine</a:t>
            </a:r>
            <a:r>
              <a:rPr lang="en-US"/>
              <a:t>, p. 822)</a:t>
            </a:r>
          </a:p>
          <a:p>
            <a:pPr eaLnBrk="1" hangingPunct="1"/>
            <a:endParaRPr lang="en-US" sz="1600"/>
          </a:p>
          <a:p>
            <a:pPr eaLnBrk="1" hangingPunct="1"/>
            <a:r>
              <a:rPr lang="en-US" i="1"/>
              <a:t>Note:  More on “endow-ments and sealings” later.</a:t>
            </a:r>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8549"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00200"/>
            <a:ext cx="3429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30188"/>
            <a:ext cx="8839200" cy="15224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Confirmation (membership in Mormon Church)</a:t>
            </a:r>
            <a:r>
              <a:rPr sz="3600" i="1" smtClean="0">
                <a:solidFill>
                  <a:schemeClr val="tx2"/>
                </a:solidFill>
              </a:rPr>
              <a:t> </a:t>
            </a:r>
            <a:endParaRPr sz="3600" i="1">
              <a:solidFill>
                <a:schemeClr val="tx2"/>
              </a:solidFill>
            </a:endParaRPr>
          </a:p>
        </p:txBody>
      </p:sp>
      <p:sp>
        <p:nvSpPr>
          <p:cNvPr id="110595" name="TextBox 3"/>
          <p:cNvSpPr txBox="1">
            <a:spLocks noChangeArrowheads="1"/>
          </p:cNvSpPr>
          <p:nvPr/>
        </p:nvSpPr>
        <p:spPr bwMode="auto">
          <a:xfrm>
            <a:off x="39624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Lord has given the formal name The Church of Jesus Christ of Latter-day Saints.  (</a:t>
            </a:r>
            <a:r>
              <a:rPr lang="en-US" b="1" i="1"/>
              <a:t>D. &amp; C. </a:t>
            </a:r>
            <a:r>
              <a:rPr lang="en-US"/>
              <a:t>1:30), the only organization authorized by the Almighty to preach his gospel and administer the ordinance of salvation, the only Church which has</a:t>
            </a:r>
            <a:endParaRPr lang="en-US" i="1"/>
          </a:p>
        </p:txBody>
      </p:sp>
      <p:cxnSp>
        <p:nvCxnSpPr>
          <p:cNvPr id="6" name="Straight Connector 5"/>
          <p:cNvCxnSpPr/>
          <p:nvPr/>
        </p:nvCxnSpPr>
        <p:spPr>
          <a:xfrm>
            <a:off x="4572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0597"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7526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30188"/>
            <a:ext cx="8839200" cy="15224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Confirmation (membership in Mormon Church)</a:t>
            </a:r>
            <a:r>
              <a:rPr sz="3600" i="1" smtClean="0">
                <a:solidFill>
                  <a:schemeClr val="tx2"/>
                </a:solidFill>
              </a:rPr>
              <a:t> </a:t>
            </a:r>
            <a:endParaRPr sz="3600" i="1">
              <a:solidFill>
                <a:schemeClr val="tx2"/>
              </a:solidFill>
            </a:endParaRPr>
          </a:p>
        </p:txBody>
      </p:sp>
      <p:sp>
        <p:nvSpPr>
          <p:cNvPr id="112643" name="TextBox 3"/>
          <p:cNvSpPr txBox="1">
            <a:spLocks noChangeArrowheads="1"/>
          </p:cNvSpPr>
          <p:nvPr/>
        </p:nvSpPr>
        <p:spPr bwMode="auto">
          <a:xfrm>
            <a:off x="381000" y="1981200"/>
            <a:ext cx="8610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power to save and exalt men in the hereafter.” (Apostle Bruce R. McConkie, </a:t>
            </a:r>
            <a:r>
              <a:rPr lang="en-US" b="1" i="1"/>
              <a:t>Mormon Doctrine</a:t>
            </a:r>
            <a:r>
              <a:rPr lang="en-US"/>
              <a:t>, p. 136)</a:t>
            </a:r>
            <a:endParaRPr lang="en-US" i="1"/>
          </a:p>
        </p:txBody>
      </p:sp>
      <p:cxnSp>
        <p:nvCxnSpPr>
          <p:cNvPr id="6" name="Straight Connector 5"/>
          <p:cNvCxnSpPr/>
          <p:nvPr/>
        </p:nvCxnSpPr>
        <p:spPr>
          <a:xfrm>
            <a:off x="4572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224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4000" smtClean="0">
                <a:solidFill>
                  <a:schemeClr val="tx2"/>
                </a:solidFill>
              </a:rPr>
              <a:t>Required:  Ordination (males must hold the </a:t>
            </a:r>
            <a:r>
              <a:rPr sz="4000" err="1" smtClean="0">
                <a:solidFill>
                  <a:schemeClr val="tx2"/>
                </a:solidFill>
              </a:rPr>
              <a:t>Aaronic</a:t>
            </a:r>
            <a:r>
              <a:rPr sz="4000" smtClean="0">
                <a:solidFill>
                  <a:schemeClr val="tx2"/>
                </a:solidFill>
              </a:rPr>
              <a:t> and Melchizedek Priesthoods)</a:t>
            </a:r>
            <a:endParaRPr sz="4000" i="1">
              <a:solidFill>
                <a:schemeClr val="tx2"/>
              </a:solidFill>
            </a:endParaRPr>
          </a:p>
        </p:txBody>
      </p:sp>
      <p:sp>
        <p:nvSpPr>
          <p:cNvPr id="114691" name="TextBox 3"/>
          <p:cNvSpPr txBox="1">
            <a:spLocks noChangeArrowheads="1"/>
          </p:cNvSpPr>
          <p:nvPr/>
        </p:nvSpPr>
        <p:spPr bwMode="auto">
          <a:xfrm>
            <a:off x="3962400" y="1905000"/>
            <a:ext cx="50292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“Without the Melchizedek priesthood salvation in the kingdom of God would not be available for men on earth…” (Apostle Bruce R. McConkie, </a:t>
            </a:r>
            <a:r>
              <a:rPr lang="en-US" b="1" i="1"/>
              <a:t>Mormon Doctrine</a:t>
            </a:r>
            <a:r>
              <a:rPr lang="en-US"/>
              <a:t>, p. 479)</a:t>
            </a:r>
          </a:p>
          <a:p>
            <a:pPr eaLnBrk="1" hangingPunct="1"/>
            <a:endParaRPr lang="en-US" sz="1600"/>
          </a:p>
          <a:p>
            <a:pPr eaLnBrk="1" hangingPunct="1"/>
            <a:r>
              <a:rPr lang="en-US" i="1"/>
              <a:t>Note:  A male must first hold the Aaronic Priesthood.</a:t>
            </a:r>
          </a:p>
        </p:txBody>
      </p:sp>
      <p:cxnSp>
        <p:nvCxnSpPr>
          <p:cNvPr id="6" name="Straight Connector 5"/>
          <p:cNvCxnSpPr/>
          <p:nvPr/>
        </p:nvCxnSpPr>
        <p:spPr>
          <a:xfrm>
            <a:off x="304800" y="1905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4693"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133600"/>
            <a:ext cx="34290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4000" smtClean="0">
                <a:solidFill>
                  <a:schemeClr val="tx2"/>
                </a:solidFill>
              </a:rPr>
              <a:t>Required:  Ordination (males must hold the </a:t>
            </a:r>
            <a:r>
              <a:rPr sz="4000" err="1" smtClean="0">
                <a:solidFill>
                  <a:schemeClr val="tx2"/>
                </a:solidFill>
              </a:rPr>
              <a:t>Aaronic</a:t>
            </a:r>
            <a:r>
              <a:rPr sz="4000" smtClean="0">
                <a:solidFill>
                  <a:schemeClr val="tx2"/>
                </a:solidFill>
              </a:rPr>
              <a:t> and Melchizedek Priesthoods)</a:t>
            </a:r>
            <a:endParaRPr sz="4000" i="1">
              <a:solidFill>
                <a:schemeClr val="tx2"/>
              </a:solidFill>
            </a:endParaRPr>
          </a:p>
        </p:txBody>
      </p:sp>
      <p:sp>
        <p:nvSpPr>
          <p:cNvPr id="116739" name="TextBox 3"/>
          <p:cNvSpPr txBox="1">
            <a:spLocks noChangeArrowheads="1"/>
          </p:cNvSpPr>
          <p:nvPr/>
        </p:nvSpPr>
        <p:spPr bwMode="auto">
          <a:xfrm>
            <a:off x="3962400" y="2057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“This higher priesthood is designed to enable men to gain exaltation in the highest heaven in eternity….</a:t>
            </a:r>
          </a:p>
          <a:p>
            <a:pPr eaLnBrk="1" hangingPunct="1"/>
            <a:r>
              <a:rPr lang="en-US"/>
              <a:t>Perfection can be gained only in and through and because of his priesthood.” (Apostle Bruce R. McConkie, </a:t>
            </a:r>
            <a:r>
              <a:rPr lang="en-US" b="1" i="1"/>
              <a:t>Mormon Doctrine</a:t>
            </a:r>
            <a:r>
              <a:rPr lang="en-US"/>
              <a:t>, p. 480)</a:t>
            </a:r>
            <a:endParaRPr lang="en-US" i="1"/>
          </a:p>
        </p:txBody>
      </p:sp>
      <p:cxnSp>
        <p:nvCxnSpPr>
          <p:cNvPr id="6" name="Straight Connector 5"/>
          <p:cNvCxnSpPr/>
          <p:nvPr/>
        </p:nvCxnSpPr>
        <p:spPr>
          <a:xfrm>
            <a:off x="381000" y="19050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6741"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133600"/>
            <a:ext cx="34290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4000" smtClean="0">
                <a:solidFill>
                  <a:schemeClr val="tx2"/>
                </a:solidFill>
              </a:rPr>
              <a:t>Required:  Ordination (males must hold the </a:t>
            </a:r>
            <a:r>
              <a:rPr sz="4000" err="1" smtClean="0">
                <a:solidFill>
                  <a:schemeClr val="tx2"/>
                </a:solidFill>
              </a:rPr>
              <a:t>Aaronic</a:t>
            </a:r>
            <a:r>
              <a:rPr sz="4000" smtClean="0">
                <a:solidFill>
                  <a:schemeClr val="tx2"/>
                </a:solidFill>
              </a:rPr>
              <a:t> and Melchizedek Priesthoods)</a:t>
            </a:r>
            <a:endParaRPr sz="4000" i="1">
              <a:solidFill>
                <a:schemeClr val="tx2"/>
              </a:solidFill>
            </a:endParaRPr>
          </a:p>
        </p:txBody>
      </p:sp>
      <p:sp>
        <p:nvSpPr>
          <p:cNvPr id="118787" name="TextBox 3"/>
          <p:cNvSpPr txBox="1">
            <a:spLocks noChangeArrowheads="1"/>
          </p:cNvSpPr>
          <p:nvPr/>
        </p:nvSpPr>
        <p:spPr bwMode="auto">
          <a:xfrm>
            <a:off x="381000" y="1905000"/>
            <a:ext cx="8610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 </a:t>
            </a:r>
          </a:p>
          <a:p>
            <a:pPr algn="ctr" eaLnBrk="1" hangingPunct="1"/>
            <a:endParaRPr lang="en-US" sz="1600" i="1"/>
          </a:p>
          <a:p>
            <a:pPr algn="ctr" eaLnBrk="1" hangingPunct="1"/>
            <a:r>
              <a:rPr lang="en-US" i="1"/>
              <a:t>A Mormon male is supposed to obtain the Aaronic Priesthood when they reach the age of 12.  At age 18 they become an Elder and take on the Melchizedek Priesthood</a:t>
            </a:r>
          </a:p>
          <a:p>
            <a:pPr algn="ctr" eaLnBrk="1" hangingPunct="1"/>
            <a:endParaRPr lang="en-US" sz="1600" i="1"/>
          </a:p>
          <a:p>
            <a:pPr algn="ctr" eaLnBrk="1" hangingPunct="1"/>
            <a:r>
              <a:rPr lang="en-US" i="1"/>
              <a:t>Females get the benefits of these Priesthoods by being married for eternity to a worthy-enough Mormon male who holds these priesthoods</a:t>
            </a:r>
          </a:p>
        </p:txBody>
      </p:sp>
      <p:cxnSp>
        <p:nvCxnSpPr>
          <p:cNvPr id="6" name="Straight Connector 5"/>
          <p:cNvCxnSpPr/>
          <p:nvPr/>
        </p:nvCxnSpPr>
        <p:spPr>
          <a:xfrm>
            <a:off x="381000" y="1905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22412"/>
          </a:xfrm>
        </p:spPr>
        <p:txBody>
          <a:bodyPr>
            <a:normAutofit/>
          </a:bodyPr>
          <a:lstStyle/>
          <a:p>
            <a:pPr algn="ctr" defTabSz="914363" eaLnBrk="1" fontAlgn="auto" hangingPunct="1">
              <a:spcAft>
                <a:spcPts val="0"/>
              </a:spcAft>
              <a:defRPr/>
            </a:pPr>
            <a:r>
              <a:rPr/>
              <a:t>Will </a:t>
            </a:r>
            <a:r>
              <a:rPr smtClean="0"/>
              <a:t>Your Salvation Save You?</a:t>
            </a:r>
            <a:r>
              <a:rPr/>
              <a:t/>
            </a:r>
            <a:br>
              <a:rPr/>
            </a:br>
            <a:r>
              <a:rPr smtClean="0">
                <a:solidFill>
                  <a:schemeClr val="tx2"/>
                </a:solidFill>
              </a:rPr>
              <a:t> </a:t>
            </a:r>
            <a:r>
              <a:rPr sz="3600" smtClean="0">
                <a:solidFill>
                  <a:schemeClr val="tx2"/>
                </a:solidFill>
              </a:rPr>
              <a:t>Required:  Temple Work</a:t>
            </a:r>
            <a:endParaRPr sz="3600" i="1">
              <a:solidFill>
                <a:schemeClr val="tx2"/>
              </a:solidFill>
            </a:endParaRPr>
          </a:p>
        </p:txBody>
      </p:sp>
      <p:sp>
        <p:nvSpPr>
          <p:cNvPr id="120835" name="TextBox 3"/>
          <p:cNvSpPr txBox="1">
            <a:spLocks noChangeArrowheads="1"/>
          </p:cNvSpPr>
          <p:nvPr/>
        </p:nvSpPr>
        <p:spPr bwMode="auto">
          <a:xfrm>
            <a:off x="381000" y="1676400"/>
            <a:ext cx="85344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 </a:t>
            </a:r>
          </a:p>
          <a:p>
            <a:pPr algn="ctr" eaLnBrk="1" hangingPunct="1"/>
            <a:endParaRPr lang="en-US" sz="1600" i="1"/>
          </a:p>
          <a:p>
            <a:pPr algn="ctr" eaLnBrk="1" hangingPunct="1"/>
            <a:r>
              <a:rPr lang="en-US" i="1"/>
              <a:t>If a Mormon is to eventually obtain full salvation (exaltation) they must be a regular temple Mormon; a Mormon who holds a “Temple Recommend.”  This Temple Recommend enables a Mormon/requires of a Mormon to go to the Mormon Temple and perform various rituals, first for themselves and then regularly thereafter the same rituals for the dead.</a:t>
            </a:r>
          </a:p>
        </p:txBody>
      </p:sp>
      <p:cxnSp>
        <p:nvCxnSpPr>
          <p:cNvPr id="6" name="Straight Connector 5"/>
          <p:cNvCxnSpPr/>
          <p:nvPr/>
        </p:nvCxnSpPr>
        <p:spPr>
          <a:xfrm>
            <a:off x="304800" y="15240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224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22883" name="TextBox 3"/>
          <p:cNvSpPr txBox="1">
            <a:spLocks noChangeArrowheads="1"/>
          </p:cNvSpPr>
          <p:nvPr/>
        </p:nvSpPr>
        <p:spPr bwMode="auto">
          <a:xfrm>
            <a:off x="381000" y="1676400"/>
            <a:ext cx="85344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 </a:t>
            </a:r>
          </a:p>
          <a:p>
            <a:pPr algn="ctr" eaLnBrk="1" hangingPunct="1"/>
            <a:endParaRPr lang="en-US" sz="1600" i="1"/>
          </a:p>
          <a:p>
            <a:pPr algn="ctr" eaLnBrk="1" hangingPunct="1"/>
            <a:r>
              <a:rPr lang="en-US" i="1"/>
              <a:t>Approximately only about 20% of Mormons are regular attending, temple Mormons.  It is only these “type” of Mormons who have the chance of working to become perfect, to obtain godhood, to live with their god for eternity, and to obtain full forgiveness of sins. </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7681913" cy="1676400"/>
          </a:xfrm>
        </p:spPr>
        <p:txBody>
          <a:bodyPr/>
          <a:lstStyle/>
          <a:p>
            <a:pPr algn="ctr" defTabSz="914363" eaLnBrk="1" fontAlgn="auto" hangingPunct="1">
              <a:spcAft>
                <a:spcPts val="0"/>
              </a:spcAft>
              <a:defRPr/>
            </a:pPr>
            <a:r>
              <a:rPr dirty="0" smtClean="0"/>
              <a:t>The Position of Mormon Leaders on Christianity</a:t>
            </a:r>
            <a:endParaRPr dirty="0"/>
          </a:p>
        </p:txBody>
      </p: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224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24931" name="TextBox 3"/>
          <p:cNvSpPr txBox="1">
            <a:spLocks noChangeArrowheads="1"/>
          </p:cNvSpPr>
          <p:nvPr/>
        </p:nvSpPr>
        <p:spPr bwMode="auto">
          <a:xfrm>
            <a:off x="381000" y="1600200"/>
            <a:ext cx="85344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 </a:t>
            </a:r>
          </a:p>
          <a:p>
            <a:pPr algn="ctr" eaLnBrk="1" hangingPunct="1"/>
            <a:endParaRPr lang="en-US" sz="1600" i="1"/>
          </a:p>
          <a:p>
            <a:pPr algn="ctr" eaLnBrk="1" hangingPunct="1"/>
            <a:r>
              <a:rPr lang="en-US" i="1"/>
              <a:t>Every six months a Mormon’s Bishop interviews the Mormon with a series of questions to see if he/she is worthy of obtaining or keeping their Temple Recommend (“do you tithe?” etc., etc.).  </a:t>
            </a:r>
          </a:p>
          <a:p>
            <a:pPr algn="ctr" eaLnBrk="1" hangingPunct="1"/>
            <a:r>
              <a:rPr lang="en-US" i="1"/>
              <a:t>If a Mormon does not go to the temple “enough,” then they are damned. </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224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26979" name="TextBox 3"/>
          <p:cNvSpPr txBox="1">
            <a:spLocks noChangeArrowheads="1"/>
          </p:cNvSpPr>
          <p:nvPr/>
        </p:nvSpPr>
        <p:spPr bwMode="auto">
          <a:xfrm>
            <a:off x="381000" y="1600200"/>
            <a:ext cx="85344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 </a:t>
            </a:r>
          </a:p>
          <a:p>
            <a:pPr algn="ctr" eaLnBrk="1" hangingPunct="1"/>
            <a:endParaRPr lang="en-US" sz="1600" i="1"/>
          </a:p>
          <a:p>
            <a:pPr algn="ctr" eaLnBrk="1" hangingPunct="1"/>
            <a:r>
              <a:rPr lang="en-US" i="1"/>
              <a:t>It is in the Mormon Temple that a temple Mormon has to perform various rituals (ordinances, sealings, endowments, names, signs, penalties, etc.) that are required to become perfect and to obtain full forgiveness of sins and to hopefully become a god/goddess someday after their resurrection.</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29027" name="TextBox 3"/>
          <p:cNvSpPr txBox="1">
            <a:spLocks noChangeArrowheads="1"/>
          </p:cNvSpPr>
          <p:nvPr/>
        </p:nvSpPr>
        <p:spPr bwMode="auto">
          <a:xfrm>
            <a:off x="38862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“Purposes of Temples.  Why do we build temples?  It is because the Lord commands it.  For what purpose are they built?  In order that sacred ordinances [rituals, etc.] and covenants [oaths] necessary to the exaltation [salvation] in the celestial</a:t>
            </a:r>
            <a:endParaRPr lang="en-US" i="1"/>
          </a:p>
        </p:txBody>
      </p:sp>
      <p:cxnSp>
        <p:nvCxnSpPr>
          <p:cNvPr id="6" name="Straight Connector 5"/>
          <p:cNvCxnSpPr/>
          <p:nvPr/>
        </p:nvCxnSpPr>
        <p:spPr>
          <a:xfrm>
            <a:off x="4572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29029" name="Picture 6" descr="Mormonism - Joseph Fielding Smith - ldsindex.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276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31075" name="TextBox 3"/>
          <p:cNvSpPr txBox="1">
            <a:spLocks noChangeArrowheads="1"/>
          </p:cNvSpPr>
          <p:nvPr/>
        </p:nvSpPr>
        <p:spPr bwMode="auto">
          <a:xfrm>
            <a:off x="381000" y="1752600"/>
            <a:ext cx="8534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kingdom may be bestowed upon all those who are worthy of the exaltation.”  (President Joseph F. Smith, </a:t>
            </a:r>
            <a:r>
              <a:rPr lang="en-US" b="1" i="1"/>
              <a:t>DoS</a:t>
            </a:r>
            <a:r>
              <a:rPr lang="en-US"/>
              <a:t>, II:243)</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33123" name="TextBox 3"/>
          <p:cNvSpPr txBox="1">
            <a:spLocks noChangeArrowheads="1"/>
          </p:cNvSpPr>
          <p:nvPr/>
        </p:nvSpPr>
        <p:spPr bwMode="auto">
          <a:xfrm>
            <a:off x="38862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“If you want salvation in the fullest, that is exaltation in the kingdom of God, so that you may become his sons and daughters [become gods], you have got to go into the temple of the Lord and receive these holy ordinances [rituals, etc.]</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125" name="Picture 7" descr="Mormonism - Joseph Fielding Smith - ldsindex.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35171" name="TextBox 3"/>
          <p:cNvSpPr txBox="1">
            <a:spLocks noChangeArrowheads="1"/>
          </p:cNvSpPr>
          <p:nvPr/>
        </p:nvSpPr>
        <p:spPr bwMode="auto">
          <a:xfrm>
            <a:off x="457200" y="1752600"/>
            <a:ext cx="84582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which belong to that house, which cannot be had elsewhere….If they thereafter keep all the commandments, shall pass on to exaltation.” (President Joseph F. Smith, </a:t>
            </a:r>
            <a:r>
              <a:rPr lang="en-US" b="1" i="1"/>
              <a:t>DoS</a:t>
            </a:r>
            <a:r>
              <a:rPr lang="en-US"/>
              <a:t>, II:44) </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37219" name="TextBox 3"/>
          <p:cNvSpPr txBox="1">
            <a:spLocks noChangeArrowheads="1"/>
          </p:cNvSpPr>
          <p:nvPr/>
        </p:nvSpPr>
        <p:spPr bwMode="auto">
          <a:xfrm>
            <a:off x="3886200" y="1752600"/>
            <a:ext cx="50292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person can receive an exaltation in the celestial kingdom without the ordinances [rituals, etc.] of the temple.” (President Joseph F. Smith, </a:t>
            </a:r>
            <a:r>
              <a:rPr lang="en-US" b="1" i="1"/>
              <a:t>DoS</a:t>
            </a:r>
            <a:r>
              <a:rPr lang="en-US"/>
              <a:t>, V. II:45)</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7221" name="Picture 7" descr="Mormonism - Joseph Fielding Smith - ldsindex.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39267" name="TextBox 3"/>
          <p:cNvSpPr txBox="1">
            <a:spLocks noChangeArrowheads="1"/>
          </p:cNvSpPr>
          <p:nvPr/>
        </p:nvSpPr>
        <p:spPr bwMode="auto">
          <a:xfrm>
            <a:off x="3886200" y="1752600"/>
            <a:ext cx="50292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“All temple ordinances [rituals, etc.], except baptism for the dead, pertain to exaltation in the celestial kingdom and not merely to admission to that world.” (Apostle Bruce R. McConkie, </a:t>
            </a:r>
            <a:r>
              <a:rPr lang="en-US" b="1" i="1"/>
              <a:t>Mormon Doctrine</a:t>
            </a:r>
            <a:r>
              <a:rPr lang="en-US"/>
              <a:t>, p. 227)</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9269"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sz="5300"/>
              <a:t/>
            </a:r>
            <a:br>
              <a:rPr sz="5300"/>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41315" name="TextBox 3"/>
          <p:cNvSpPr txBox="1">
            <a:spLocks noChangeArrowheads="1"/>
          </p:cNvSpPr>
          <p:nvPr/>
        </p:nvSpPr>
        <p:spPr bwMode="auto">
          <a:xfrm>
            <a:off x="3962400" y="1676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ordinances [rituals, etc.] of the temple, the endowment and sealings, pertain to exaltation in the celestial kingdom….you cannot receive that access [into exaltation] to the home where he [god] dwells, and you cannot receive that</a:t>
            </a:r>
            <a:endParaRPr lang="en-US" i="1"/>
          </a:p>
        </p:txBody>
      </p:sp>
      <p:cxnSp>
        <p:nvCxnSpPr>
          <p:cNvPr id="6" name="Straight Connector 5"/>
          <p:cNvCxnSpPr/>
          <p:nvPr/>
        </p:nvCxnSpPr>
        <p:spPr>
          <a:xfrm>
            <a:off x="4572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1317"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6764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43363" name="TextBox 3"/>
          <p:cNvSpPr txBox="1">
            <a:spLocks noChangeArrowheads="1"/>
          </p:cNvSpPr>
          <p:nvPr/>
        </p:nvSpPr>
        <p:spPr bwMode="auto">
          <a:xfrm>
            <a:off x="381000" y="1752600"/>
            <a:ext cx="8534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access until you go to the temple.  Why?  Because you must receive certain key words as well as make covenants [oaths] by which you are able to enter.  If you try to get into the house [Celestial kingdom], and the door is locked, how are you going to enter, if you haven’t your key?  You get your key in the temple, which will admit you.”  (President Joseph F. Smith, </a:t>
            </a:r>
            <a:r>
              <a:rPr lang="en-US" b="1" i="1"/>
              <a:t>DoS</a:t>
            </a:r>
            <a:r>
              <a:rPr lang="en-US"/>
              <a:t> II: 40)</a:t>
            </a:r>
          </a:p>
          <a:p>
            <a:pPr eaLnBrk="1" hangingPunct="1"/>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7681913" cy="1676400"/>
          </a:xfrm>
        </p:spPr>
        <p:txBody>
          <a:bodyPr/>
          <a:lstStyle/>
          <a:p>
            <a:pPr algn="ctr" defTabSz="914363" eaLnBrk="1" fontAlgn="auto" hangingPunct="1">
              <a:spcAft>
                <a:spcPts val="0"/>
              </a:spcAft>
              <a:defRPr/>
            </a:pPr>
            <a:r>
              <a:rPr dirty="0" smtClean="0"/>
              <a:t>The Position of Mormon Leaders on Christianity</a:t>
            </a:r>
            <a:endParaRPr dirty="0"/>
          </a:p>
        </p:txBody>
      </p:sp>
    </p:spTree>
  </p:cSld>
  <p:clrMapOvr>
    <a:masterClrMapping/>
  </p:clrMapOvr>
  <p:transition>
    <p:fad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598612"/>
          </a:xfrm>
        </p:spPr>
        <p:txBody>
          <a:bodyPr>
            <a:normAutofit/>
          </a:bodyPr>
          <a:lstStyle/>
          <a:p>
            <a:pPr algn="ctr" defTabSz="914363" eaLnBrk="1" fontAlgn="auto" hangingPunct="1">
              <a:spcAft>
                <a:spcPts val="0"/>
              </a:spcAft>
              <a:defRPr/>
            </a:pPr>
            <a:r>
              <a:rPr/>
              <a:t>Will </a:t>
            </a:r>
            <a:r>
              <a:rPr smtClean="0"/>
              <a:t>Your Salvation Save You?</a:t>
            </a:r>
            <a:r>
              <a:rPr sz="5300"/>
              <a:t/>
            </a:r>
            <a:br>
              <a:rPr sz="5300"/>
            </a:br>
            <a:r>
              <a:rPr sz="3200" smtClean="0">
                <a:solidFill>
                  <a:schemeClr val="tx2"/>
                </a:solidFill>
              </a:rPr>
              <a:t> </a:t>
            </a:r>
            <a:r>
              <a:rPr sz="3600" smtClean="0">
                <a:solidFill>
                  <a:schemeClr val="tx2"/>
                </a:solidFill>
              </a:rPr>
              <a:t>Required:  Temple Work</a:t>
            </a:r>
            <a:endParaRPr sz="3600" i="1">
              <a:solidFill>
                <a:schemeClr val="tx2"/>
              </a:solidFill>
            </a:endParaRPr>
          </a:p>
        </p:txBody>
      </p:sp>
      <p:sp>
        <p:nvSpPr>
          <p:cNvPr id="145411" name="TextBox 3"/>
          <p:cNvSpPr txBox="1">
            <a:spLocks noChangeArrowheads="1"/>
          </p:cNvSpPr>
          <p:nvPr/>
        </p:nvSpPr>
        <p:spPr bwMode="auto">
          <a:xfrm>
            <a:off x="381000" y="1676400"/>
            <a:ext cx="85344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a:t>
            </a:r>
          </a:p>
          <a:p>
            <a:pPr eaLnBrk="1" hangingPunct="1"/>
            <a:endParaRPr lang="en-US" sz="1600" i="1"/>
          </a:p>
          <a:p>
            <a:pPr algn="ctr" eaLnBrk="1" hangingPunct="1"/>
            <a:r>
              <a:rPr lang="en-US" i="1"/>
              <a:t>Next will be the “specifics” of what a Mormon must actually do in the temple that are required for exaltation.  Remember, such rituals do not assure a Mormon of full salvation (or exaltation), but they are necessary “steps” along that long, arduous road to godhood that continues even after physical death</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30188"/>
            <a:ext cx="88392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4000" smtClean="0">
                <a:solidFill>
                  <a:schemeClr val="tx2"/>
                </a:solidFill>
              </a:rPr>
              <a:t>Required:  Temple Work of Washings &amp; </a:t>
            </a:r>
            <a:r>
              <a:rPr sz="4000" err="1" smtClean="0">
                <a:solidFill>
                  <a:schemeClr val="tx2"/>
                </a:solidFill>
              </a:rPr>
              <a:t>Anointings</a:t>
            </a:r>
            <a:endParaRPr sz="4000" i="1">
              <a:solidFill>
                <a:schemeClr val="tx2"/>
              </a:solidFill>
            </a:endParaRPr>
          </a:p>
        </p:txBody>
      </p:sp>
      <p:sp>
        <p:nvSpPr>
          <p:cNvPr id="147459" name="TextBox 3"/>
          <p:cNvSpPr txBox="1">
            <a:spLocks noChangeArrowheads="1"/>
          </p:cNvSpPr>
          <p:nvPr/>
        </p:nvSpPr>
        <p:spPr bwMode="auto">
          <a:xfrm>
            <a:off x="3886200" y="17526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“Baptism for the dead, an ordinance opening the door to the celestial kingdom to worthy persons not privileged to undergo gospel schooling while in mortality, is a temple ordinance of salvation.  All other temple ordinances – washings, </a:t>
            </a:r>
            <a:endParaRPr lang="en-US" i="1"/>
          </a:p>
        </p:txBody>
      </p:sp>
      <p:cxnSp>
        <p:nvCxnSpPr>
          <p:cNvPr id="6" name="Straight Connector 5"/>
          <p:cNvCxnSpPr/>
          <p:nvPr/>
        </p:nvCxnSpPr>
        <p:spPr>
          <a:xfrm>
            <a:off x="228600" y="1371600"/>
            <a:ext cx="8763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7461"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28800"/>
            <a:ext cx="34290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30188"/>
            <a:ext cx="88392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4000" smtClean="0">
                <a:solidFill>
                  <a:schemeClr val="tx2"/>
                </a:solidFill>
              </a:rPr>
              <a:t> Required:  Temple Work of Washings &amp; </a:t>
            </a:r>
            <a:r>
              <a:rPr sz="4000" err="1" smtClean="0">
                <a:solidFill>
                  <a:schemeClr val="tx2"/>
                </a:solidFill>
              </a:rPr>
              <a:t>Anointings</a:t>
            </a:r>
            <a:endParaRPr sz="4000" i="1">
              <a:solidFill>
                <a:schemeClr val="tx2"/>
              </a:solidFill>
            </a:endParaRPr>
          </a:p>
        </p:txBody>
      </p:sp>
      <p:sp>
        <p:nvSpPr>
          <p:cNvPr id="149507" name="TextBox 3"/>
          <p:cNvSpPr txBox="1">
            <a:spLocks noChangeArrowheads="1"/>
          </p:cNvSpPr>
          <p:nvPr/>
        </p:nvSpPr>
        <p:spPr bwMode="auto">
          <a:xfrm>
            <a:off x="457200" y="1752600"/>
            <a:ext cx="8458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anointings, endowments, sealings – pertain to exaltation within the celestial kingdom….Celestial marriage is the gate which puts men on the path leading to the highest of three heavens within the celestial world. (</a:t>
            </a:r>
            <a:r>
              <a:rPr lang="en-US" b="1" i="1"/>
              <a:t>D. &amp; C. </a:t>
            </a:r>
            <a:r>
              <a:rPr lang="en-US"/>
              <a:t>131:1-4).  All of these ordinances of exaltation are performed in the temples for both the living and the dead.” (Apostle Bruce R. McConkie, </a:t>
            </a:r>
            <a:r>
              <a:rPr lang="en-US" b="1" i="1"/>
              <a:t>Mormon Doctrine</a:t>
            </a:r>
            <a:r>
              <a:rPr lang="en-US"/>
              <a:t>, p. 779)</a:t>
            </a:r>
          </a:p>
        </p:txBody>
      </p:sp>
      <p:cxnSp>
        <p:nvCxnSpPr>
          <p:cNvPr id="6" name="Straight Connector 5"/>
          <p:cNvCxnSpPr/>
          <p:nvPr/>
        </p:nvCxnSpPr>
        <p:spPr>
          <a:xfrm>
            <a:off x="228600" y="1371600"/>
            <a:ext cx="86868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30188"/>
            <a:ext cx="8763000" cy="1598612"/>
          </a:xfrm>
        </p:spPr>
        <p:txBody>
          <a:bodyPr>
            <a:normAutofit/>
          </a:bodyPr>
          <a:lstStyle/>
          <a:p>
            <a:pPr algn="ctr" defTabSz="914363" eaLnBrk="1" fontAlgn="auto" hangingPunct="1">
              <a:spcAft>
                <a:spcPts val="0"/>
              </a:spcAft>
              <a:defRPr/>
            </a:pPr>
            <a:r>
              <a:t>Will </a:t>
            </a:r>
            <a:r>
              <a:rPr smtClean="0"/>
              <a:t>Your Salvation Save You?</a:t>
            </a:r>
            <a:r>
              <a:rPr sz="5300"/>
              <a:t/>
            </a:r>
            <a:br>
              <a:rPr sz="5300"/>
            </a:br>
            <a:r>
              <a:rPr sz="3200" smtClean="0">
                <a:solidFill>
                  <a:schemeClr val="tx2"/>
                </a:solidFill>
              </a:rPr>
              <a:t> </a:t>
            </a:r>
            <a:r>
              <a:rPr sz="3600" smtClean="0">
                <a:solidFill>
                  <a:schemeClr val="tx2"/>
                </a:solidFill>
              </a:rPr>
              <a:t>Required:  Temple Work of Washings &amp; </a:t>
            </a:r>
            <a:r>
              <a:rPr sz="3600" err="1" smtClean="0">
                <a:solidFill>
                  <a:schemeClr val="tx2"/>
                </a:solidFill>
              </a:rPr>
              <a:t>Anointings</a:t>
            </a:r>
            <a:endParaRPr sz="3600" i="1">
              <a:solidFill>
                <a:schemeClr val="tx2"/>
              </a:solidFill>
            </a:endParaRPr>
          </a:p>
        </p:txBody>
      </p:sp>
      <p:sp>
        <p:nvSpPr>
          <p:cNvPr id="151555" name="TextBox 3"/>
          <p:cNvSpPr txBox="1">
            <a:spLocks noChangeArrowheads="1"/>
          </p:cNvSpPr>
          <p:nvPr/>
        </p:nvSpPr>
        <p:spPr bwMode="auto">
          <a:xfrm>
            <a:off x="457200" y="1600200"/>
            <a:ext cx="84582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a:t>
            </a:r>
          </a:p>
          <a:p>
            <a:pPr algn="ctr" eaLnBrk="1" hangingPunct="1"/>
            <a:endParaRPr lang="en-US" sz="1600" i="1"/>
          </a:p>
          <a:p>
            <a:pPr eaLnBrk="1" hangingPunct="1"/>
            <a:r>
              <a:rPr lang="en-US" i="1"/>
              <a:t>What are washings and anointings?  This is where the temple Mormon removes all clothing and puts on a poncho like cloth, covering both front and rear of his/her body.  Temple workers (female for females/male for the males), using water and oil, touch and anoint the various parts of the body for service to their god.  No sexual impropriety happens here.</a:t>
            </a:r>
          </a:p>
        </p:txBody>
      </p:sp>
      <p:cxnSp>
        <p:nvCxnSpPr>
          <p:cNvPr id="6" name="Straight Connector 5"/>
          <p:cNvCxnSpPr/>
          <p:nvPr/>
        </p:nvCxnSpPr>
        <p:spPr>
          <a:xfrm>
            <a:off x="228600" y="1371600"/>
            <a:ext cx="8763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of Wearing the Temple Garment</a:t>
            </a:r>
            <a:endParaRPr sz="3600" i="1">
              <a:solidFill>
                <a:schemeClr val="tx2"/>
              </a:solidFill>
            </a:endParaRPr>
          </a:p>
        </p:txBody>
      </p:sp>
      <p:sp>
        <p:nvSpPr>
          <p:cNvPr id="153603" name="TextBox 3"/>
          <p:cNvSpPr txBox="1">
            <a:spLocks noChangeArrowheads="1"/>
          </p:cNvSpPr>
          <p:nvPr/>
        </p:nvSpPr>
        <p:spPr bwMode="auto">
          <a:xfrm>
            <a:off x="381000" y="1752600"/>
            <a:ext cx="85344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calling of men into military training renders it desirable to reaffirm certain observations heretofore made in the matter of wearing the temple garment. (1) The covenants [oaths] taken in the temple and attached to the wearing of garments contemplate that they will be worn at all times…” (from a letter to Presidents of Stakes and Bishops of Wards from the First Presidency, dated August 31, 1964)</a:t>
            </a:r>
            <a:endParaRPr lang="en-US" i="1"/>
          </a:p>
          <a:p>
            <a:pPr eaLnBrk="1" hangingPunct="1"/>
            <a:endParaRPr lang="en-US" i="1"/>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of Wearing the Temple Garment</a:t>
            </a:r>
            <a:endParaRPr sz="3600" i="1">
              <a:solidFill>
                <a:schemeClr val="tx2"/>
              </a:solidFill>
            </a:endParaRPr>
          </a:p>
        </p:txBody>
      </p:sp>
      <p:sp>
        <p:nvSpPr>
          <p:cNvPr id="155651" name="TextBox 3"/>
          <p:cNvSpPr txBox="1">
            <a:spLocks noChangeArrowheads="1"/>
          </p:cNvSpPr>
          <p:nvPr/>
        </p:nvSpPr>
        <p:spPr bwMode="auto">
          <a:xfrm>
            <a:off x="304800" y="1752600"/>
            <a:ext cx="86106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a:t>
            </a:r>
          </a:p>
          <a:p>
            <a:pPr eaLnBrk="1" hangingPunct="1"/>
            <a:endParaRPr lang="en-US" sz="1600" i="1"/>
          </a:p>
          <a:p>
            <a:pPr algn="ctr" eaLnBrk="1" hangingPunct="1"/>
            <a:r>
              <a:rPr lang="en-US" i="1"/>
              <a:t>What is a temple garment?  It’s original design was similar to “long john underwear.”  It has subsequently been modified from the original design that their god supposedly gave them.  It has Masonic symbols on it.  It has to be worn at all times for protection, except for times devoted to things like swimming, bathing, and marital loving making. </a:t>
            </a:r>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of Wearing the Temple Garment</a:t>
            </a:r>
            <a:endParaRPr sz="3600" i="1">
              <a:solidFill>
                <a:schemeClr val="tx2"/>
              </a:solidFill>
            </a:endParaRPr>
          </a:p>
        </p:txBody>
      </p:sp>
      <p:sp>
        <p:nvSpPr>
          <p:cNvPr id="157699" name="TextBox 3"/>
          <p:cNvSpPr txBox="1">
            <a:spLocks noChangeArrowheads="1"/>
          </p:cNvSpPr>
          <p:nvPr/>
        </p:nvSpPr>
        <p:spPr bwMode="auto">
          <a:xfrm>
            <a:off x="304800" y="1752600"/>
            <a:ext cx="86106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a:t>
            </a:r>
          </a:p>
          <a:p>
            <a:pPr eaLnBrk="1" hangingPunct="1"/>
            <a:endParaRPr lang="en-US" sz="1600" i="1"/>
          </a:p>
          <a:p>
            <a:pPr algn="ctr" eaLnBrk="1" hangingPunct="1"/>
            <a:r>
              <a:rPr lang="en-US" i="1"/>
              <a:t>If a Mormon does not faithfully/regularly wear his/her temple garment, their Temple Recommend will not be renewed.  If this persists, the Mormon is damned.</a:t>
            </a:r>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of Wearing the Temple Garment</a:t>
            </a:r>
            <a:endParaRPr sz="3600" i="1">
              <a:solidFill>
                <a:schemeClr val="tx2"/>
              </a:solidFill>
            </a:endParaRPr>
          </a:p>
        </p:txBody>
      </p:sp>
      <p:sp>
        <p:nvSpPr>
          <p:cNvPr id="159747" name="TextBox 3"/>
          <p:cNvSpPr txBox="1">
            <a:spLocks noChangeArrowheads="1"/>
          </p:cNvSpPr>
          <p:nvPr/>
        </p:nvSpPr>
        <p:spPr bwMode="auto">
          <a:xfrm>
            <a:off x="457200" y="1600200"/>
            <a:ext cx="8458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Lord has given unto us garments of the holy priesthood, and you know what that means.  And yet there are those of us who mutilate them, in order that we may follow the foolish, vain and (permit me to say) indecent practices of the world.  In order that such people may imitate the fashions, they will not hesitate to mutilate that which should be held by them the most sacred of all things in the world, next to their own virtue, next to their own purity of life. They should hold</a:t>
            </a:r>
            <a:endParaRPr lang="en-US" i="1"/>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of Wearing the Temple Garment</a:t>
            </a:r>
            <a:endParaRPr sz="3600" i="1">
              <a:solidFill>
                <a:schemeClr val="tx2"/>
              </a:solidFill>
            </a:endParaRPr>
          </a:p>
        </p:txBody>
      </p:sp>
      <p:sp>
        <p:nvSpPr>
          <p:cNvPr id="161795" name="TextBox 3"/>
          <p:cNvSpPr txBox="1">
            <a:spLocks noChangeArrowheads="1"/>
          </p:cNvSpPr>
          <p:nvPr/>
        </p:nvSpPr>
        <p:spPr bwMode="auto">
          <a:xfrm>
            <a:off x="381000" y="1600200"/>
            <a:ext cx="85344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these things that God has given unto them sacred, unchanged and unaltered from the very pattern which God gave them.  Let us have the moral courage to stand against the opinions of fashion, and especially where fashion compels us to break a covenant and so commit a grievous sin.” (The </a:t>
            </a:r>
            <a:r>
              <a:rPr lang="en-US" b="1" i="1"/>
              <a:t>Improvement Era</a:t>
            </a:r>
            <a:r>
              <a:rPr lang="en-US"/>
              <a:t>, 9:813, as quoted in </a:t>
            </a:r>
            <a:r>
              <a:rPr lang="en-US" b="1" i="1"/>
              <a:t>Temples of the Most High</a:t>
            </a:r>
            <a:r>
              <a:rPr lang="en-US"/>
              <a:t>, p. 276)</a:t>
            </a:r>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Getting a New Name</a:t>
            </a:r>
            <a:endParaRPr sz="3600" i="1">
              <a:solidFill>
                <a:schemeClr val="tx2"/>
              </a:solidFill>
            </a:endParaRPr>
          </a:p>
        </p:txBody>
      </p:sp>
      <p:sp>
        <p:nvSpPr>
          <p:cNvPr id="163843" name="TextBox 3"/>
          <p:cNvSpPr txBox="1">
            <a:spLocks noChangeArrowheads="1"/>
          </p:cNvSpPr>
          <p:nvPr/>
        </p:nvSpPr>
        <p:spPr bwMode="auto">
          <a:xfrm>
            <a:off x="381000" y="1752600"/>
            <a:ext cx="85344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“When we got our washings and anointing under the hands of the Prophet Joseph at Nauvoo…. Had our garment placed upon us and received our new name; and after he had performed these ceremonies, he gave the key-words, signs, tokens [Masonic-like handshakes] and penalties [death oaths]…” (Statement by Brigham Young recorded in the “Diary of L. John Nuttall,” Feb. 7, 1877, as quoted in </a:t>
            </a:r>
            <a:r>
              <a:rPr lang="en-US" b="1" i="1"/>
              <a:t>God, Man and the Universe</a:t>
            </a:r>
            <a:r>
              <a:rPr lang="en-US"/>
              <a:t>, by Hyrum L. Andrus, 1968, p. 334)</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defTabSz="914363" eaLnBrk="1" fontAlgn="auto" hangingPunct="1">
              <a:spcAft>
                <a:spcPts val="0"/>
              </a:spcAft>
              <a:defRPr/>
            </a:pPr>
            <a:r>
              <a:rPr sz="5300" smtClean="0"/>
              <a:t>Will Your Salvation Save You?</a:t>
            </a:r>
            <a:r>
              <a:rPr sz="4900"/>
              <a:t/>
            </a:r>
            <a:br>
              <a:rPr sz="4900"/>
            </a:br>
            <a:r>
              <a:rPr sz="3600" i="1" smtClean="0">
                <a:solidFill>
                  <a:schemeClr val="tx2"/>
                </a:solidFill>
              </a:rPr>
              <a:t>Mormon  Founder, Joseph Smith, Jr. , against Christianity</a:t>
            </a:r>
            <a:endParaRPr i="1">
              <a:solidFill>
                <a:schemeClr val="tx2"/>
              </a:solidFill>
            </a:endParaRPr>
          </a:p>
        </p:txBody>
      </p:sp>
      <p:sp>
        <p:nvSpPr>
          <p:cNvPr id="18435" name="Text Placeholder 2"/>
          <p:cNvSpPr>
            <a:spLocks noGrp="1"/>
          </p:cNvSpPr>
          <p:nvPr>
            <p:ph type="body" sz="quarter" idx="10"/>
          </p:nvPr>
        </p:nvSpPr>
        <p:spPr>
          <a:xfrm>
            <a:off x="381000" y="1676400"/>
            <a:ext cx="3352800" cy="4648200"/>
          </a:xfrm>
        </p:spPr>
        <p:txBody>
          <a:bodyPr/>
          <a:lstStyle/>
          <a:p>
            <a:pPr eaLnBrk="1" hangingPunct="1"/>
            <a:endParaRPr lang="en-US" smtClean="0"/>
          </a:p>
        </p:txBody>
      </p:sp>
      <p:sp>
        <p:nvSpPr>
          <p:cNvPr id="18436" name="TextBox 3"/>
          <p:cNvSpPr txBox="1">
            <a:spLocks noChangeArrowheads="1"/>
          </p:cNvSpPr>
          <p:nvPr/>
        </p:nvSpPr>
        <p:spPr bwMode="auto">
          <a:xfrm>
            <a:off x="3962400" y="1600200"/>
            <a:ext cx="50292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In Mormonism’s “official” version of Joseph Smith’s “first vision” (where he is said to have seen the Father and the Son in two separate bodies),  Joseph states: “…</a:t>
            </a:r>
            <a:r>
              <a:rPr lang="en-US">
                <a:latin typeface="Arial" charset="0"/>
              </a:rPr>
              <a:t>then I asked the Personages who stood above me in the light, </a:t>
            </a:r>
          </a:p>
          <a:p>
            <a:pPr eaLnBrk="1" hangingPunct="1"/>
            <a:endParaRPr lang="en-US" sz="1800"/>
          </a:p>
        </p:txBody>
      </p:sp>
      <p:pic>
        <p:nvPicPr>
          <p:cNvPr id="18437" name="Picture 5" descr="Mormonism - First Vision.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429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Getting a New Name</a:t>
            </a:r>
            <a:endParaRPr sz="3600" i="1">
              <a:solidFill>
                <a:schemeClr val="tx2"/>
              </a:solidFill>
            </a:endParaRPr>
          </a:p>
        </p:txBody>
      </p:sp>
      <p:sp>
        <p:nvSpPr>
          <p:cNvPr id="165891" name="TextBox 3"/>
          <p:cNvSpPr txBox="1">
            <a:spLocks noChangeArrowheads="1"/>
          </p:cNvSpPr>
          <p:nvPr/>
        </p:nvSpPr>
        <p:spPr bwMode="auto">
          <a:xfrm>
            <a:off x="381000" y="1447800"/>
            <a:ext cx="8534400"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a:t>
            </a:r>
          </a:p>
          <a:p>
            <a:pPr algn="ctr" eaLnBrk="1" hangingPunct="1"/>
            <a:endParaRPr lang="en-US" sz="1600" i="1"/>
          </a:p>
          <a:p>
            <a:pPr algn="ctr" eaLnBrk="1" hangingPunct="1"/>
            <a:r>
              <a:rPr lang="en-US" sz="2800" i="1"/>
              <a:t>What is a “new name” all about?  Mormonism’s God the Father will call up unto resurrection the Mormon male, if he is worthy, by his new name (received in the temple at the time of the washings and anointings), on a special day called “resurrection of the first morning.”  Then the Mormon male, if he judges his wife to be worthy, will call up his wife/wives by her/their new name(s) unto resurrection on this special day.  (If he elects not to call her up, then she gets resurrected later along with the animals, unworthy Mormons, and others)</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66563" name="TextBox 3"/>
          <p:cNvSpPr txBox="1">
            <a:spLocks noChangeArrowheads="1"/>
          </p:cNvSpPr>
          <p:nvPr/>
        </p:nvSpPr>
        <p:spPr bwMode="auto">
          <a:xfrm>
            <a:off x="304800" y="1524000"/>
            <a:ext cx="8534400" cy="5262563"/>
          </a:xfrm>
          <a:prstGeom prst="rect">
            <a:avLst/>
          </a:prstGeom>
          <a:noFill/>
          <a:ln w="6350">
            <a:solidFill>
              <a:schemeClr val="tx1"/>
            </a:solidFill>
            <a:miter lim="800000"/>
            <a:headEnd/>
            <a:tailEnd/>
          </a:ln>
        </p:spPr>
        <p:txBody>
          <a:bodyPr>
            <a:spAutoFit/>
          </a:bodyPr>
          <a:lstStyle/>
          <a:p>
            <a:pPr algn="ctr" eaLnBrk="1" hangingPunct="1">
              <a:defRPr/>
            </a:pPr>
            <a:r>
              <a:rPr lang="en-US" sz="3200" i="1" dirty="0">
                <a:latin typeface="Calibri" pitchFamily="34" charset="0"/>
              </a:rPr>
              <a:t>Special Note (Introductory Comments):</a:t>
            </a:r>
          </a:p>
          <a:p>
            <a:pPr eaLnBrk="1" hangingPunct="1">
              <a:defRPr/>
            </a:pPr>
            <a:endParaRPr lang="en-US" sz="1600" i="1" dirty="0">
              <a:latin typeface="Calibri" pitchFamily="34" charset="0"/>
            </a:endParaRPr>
          </a:p>
          <a:p>
            <a:pPr eaLnBrk="1" hangingPunct="1">
              <a:defRPr/>
            </a:pPr>
            <a:r>
              <a:rPr lang="en-US" sz="3200" i="1" dirty="0">
                <a:latin typeface="Calibri" pitchFamily="34" charset="0"/>
              </a:rPr>
              <a:t>The temple “endowments,” in the more limited sense, refer to the following, which Joseph Smith “borrowed” from Masonry’s secret temple rituals (yes, Masonry had them </a:t>
            </a:r>
            <a:r>
              <a:rPr lang="en-US" sz="3200" i="1" dirty="0" err="1">
                <a:latin typeface="Calibri" pitchFamily="34" charset="0"/>
              </a:rPr>
              <a:t>them</a:t>
            </a:r>
            <a:r>
              <a:rPr lang="en-US" sz="3200" i="1" dirty="0">
                <a:latin typeface="Calibri" pitchFamily="34" charset="0"/>
              </a:rPr>
              <a:t> first!): </a:t>
            </a:r>
          </a:p>
          <a:p>
            <a:pPr marL="280988" indent="-280988" eaLnBrk="1" hangingPunct="1">
              <a:buFont typeface="Arial" pitchFamily="34" charset="0"/>
              <a:buChar char="•"/>
              <a:defRPr/>
            </a:pPr>
            <a:r>
              <a:rPr lang="en-US" sz="3200" i="1" dirty="0">
                <a:solidFill>
                  <a:srgbClr val="FF0000"/>
                </a:solidFill>
                <a:latin typeface="Calibri" pitchFamily="34" charset="0"/>
              </a:rPr>
              <a:t>Secret tokens </a:t>
            </a:r>
            <a:r>
              <a:rPr lang="en-US" sz="3200" i="1" dirty="0">
                <a:latin typeface="Calibri" pitchFamily="34" charset="0"/>
              </a:rPr>
              <a:t>- handshakes</a:t>
            </a:r>
          </a:p>
          <a:p>
            <a:pPr marL="280988" indent="-280988" eaLnBrk="1" hangingPunct="1">
              <a:buFont typeface="Arial" pitchFamily="34" charset="0"/>
              <a:buChar char="•"/>
              <a:defRPr/>
            </a:pPr>
            <a:r>
              <a:rPr lang="en-US" sz="3200" i="1" dirty="0">
                <a:solidFill>
                  <a:srgbClr val="FF0000"/>
                </a:solidFill>
                <a:latin typeface="Calibri" pitchFamily="34" charset="0"/>
              </a:rPr>
              <a:t>Secret names </a:t>
            </a:r>
            <a:r>
              <a:rPr lang="en-US" sz="3200" i="1" dirty="0">
                <a:latin typeface="Calibri" pitchFamily="34" charset="0"/>
              </a:rPr>
              <a:t>– the names of the handshakes</a:t>
            </a:r>
          </a:p>
          <a:p>
            <a:pPr marL="280988" indent="-280988" eaLnBrk="1" hangingPunct="1">
              <a:buFont typeface="Arial" pitchFamily="34" charset="0"/>
              <a:buChar char="•"/>
              <a:defRPr/>
            </a:pPr>
            <a:r>
              <a:rPr lang="en-US" sz="3200" i="1" dirty="0">
                <a:solidFill>
                  <a:srgbClr val="FF0000"/>
                </a:solidFill>
                <a:latin typeface="Calibri" pitchFamily="34" charset="0"/>
              </a:rPr>
              <a:t>Secret signs </a:t>
            </a:r>
            <a:r>
              <a:rPr lang="en-US" sz="3200" i="1" dirty="0">
                <a:latin typeface="Calibri" pitchFamily="34" charset="0"/>
              </a:rPr>
              <a:t>– one for each handshake </a:t>
            </a:r>
          </a:p>
          <a:p>
            <a:pPr marL="280988" indent="-280988" eaLnBrk="1" hangingPunct="1">
              <a:buFont typeface="Arial" pitchFamily="34" charset="0"/>
              <a:buChar char="•"/>
              <a:defRPr/>
            </a:pPr>
            <a:r>
              <a:rPr lang="en-US" sz="3200" i="1" dirty="0">
                <a:solidFill>
                  <a:srgbClr val="FF0000"/>
                </a:solidFill>
                <a:latin typeface="Calibri" pitchFamily="34" charset="0"/>
              </a:rPr>
              <a:t>Penalties</a:t>
            </a:r>
            <a:r>
              <a:rPr lang="en-US" sz="3200" i="1" dirty="0">
                <a:latin typeface="Calibri" pitchFamily="34" charset="0"/>
              </a:rPr>
              <a:t> – the first three of the tokens or handshakes have penalties associated with them</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169987" name="TextBox 3"/>
          <p:cNvSpPr txBox="1">
            <a:spLocks noChangeArrowheads="1"/>
          </p:cNvSpPr>
          <p:nvPr/>
        </p:nvSpPr>
        <p:spPr bwMode="auto">
          <a:xfrm>
            <a:off x="3962400" y="1676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“Baptism for the dead, an ordinance opening the door to the celestial kingdom to worthy persons not privileged to undergo gospel schooling while in mortality, is a temple ordinance of salvation.  All other temple ordinances – washings, </a:t>
            </a:r>
            <a:endParaRPr lang="en-US" i="1"/>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9989"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4290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172035" name="TextBox 3"/>
          <p:cNvSpPr txBox="1">
            <a:spLocks noChangeArrowheads="1"/>
          </p:cNvSpPr>
          <p:nvPr/>
        </p:nvSpPr>
        <p:spPr bwMode="auto">
          <a:xfrm>
            <a:off x="457200" y="1752600"/>
            <a:ext cx="84582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anointings, endowments, sealings – pertain to exaltation within the celestial kingdom….All of these ordinances of exaltation are performed in the temples for both the living and the dead.” (Apostle Bruce R. McConkie, </a:t>
            </a:r>
            <a:r>
              <a:rPr lang="en-US" b="1" i="1"/>
              <a:t>Mormon Doctrine</a:t>
            </a:r>
            <a:r>
              <a:rPr lang="en-US"/>
              <a:t>, p. 779)</a:t>
            </a:r>
            <a:endParaRPr lang="en-US" i="1"/>
          </a:p>
        </p:txBody>
      </p:sp>
      <p:cxnSp>
        <p:nvCxnSpPr>
          <p:cNvPr id="6" name="Straight Connector 5"/>
          <p:cNvCxnSpPr/>
          <p:nvPr/>
        </p:nvCxnSpPr>
        <p:spPr>
          <a:xfrm>
            <a:off x="381000" y="1371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174083" name="TextBox 3"/>
          <p:cNvSpPr txBox="1">
            <a:spLocks noChangeArrowheads="1"/>
          </p:cNvSpPr>
          <p:nvPr/>
        </p:nvSpPr>
        <p:spPr bwMode="auto">
          <a:xfrm>
            <a:off x="3886200" y="1676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“All temple ordinances [includes endowments], except baptism for the dead, pertain to exaltation in the celestial kingdom and not merely to admission to that world.” (Apostle Bruce R. McConkie, </a:t>
            </a:r>
            <a:r>
              <a:rPr lang="en-US" b="1" i="1"/>
              <a:t>Mormon Doctrine</a:t>
            </a:r>
            <a:r>
              <a:rPr lang="en-US"/>
              <a:t>, p. 226-227) </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4085" name="Picture 6" descr="Mormonism - Bruce R. McConkie2 - keepapitchinin.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4290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176131" name="TextBox 3"/>
          <p:cNvSpPr txBox="1">
            <a:spLocks noChangeArrowheads="1"/>
          </p:cNvSpPr>
          <p:nvPr/>
        </p:nvSpPr>
        <p:spPr bwMode="auto">
          <a:xfrm>
            <a:off x="3886200" y="1676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ordinances of the temple, the endowment and sealings, pertain to exaltation in the celestial kingdom….you cannot receive that access until you go to the temple.  Why?  Because you must receive certain key words as well as</a:t>
            </a:r>
            <a:endParaRPr lang="en-US" i="1"/>
          </a:p>
        </p:txBody>
      </p:sp>
      <p:cxnSp>
        <p:nvCxnSpPr>
          <p:cNvPr id="6" name="Straight Connector 5"/>
          <p:cNvCxnSpPr/>
          <p:nvPr/>
        </p:nvCxnSpPr>
        <p:spPr>
          <a:xfrm>
            <a:off x="3048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6133"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7526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178179" name="TextBox 3"/>
          <p:cNvSpPr txBox="1">
            <a:spLocks noChangeArrowheads="1"/>
          </p:cNvSpPr>
          <p:nvPr/>
        </p:nvSpPr>
        <p:spPr bwMode="auto">
          <a:xfrm>
            <a:off x="304800" y="1752600"/>
            <a:ext cx="8610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make covenants by which you are able to enter.” (President Joseph F. Smith, </a:t>
            </a:r>
            <a:r>
              <a:rPr lang="en-US" b="1" i="1"/>
              <a:t>DoS</a:t>
            </a:r>
            <a:r>
              <a:rPr lang="en-US"/>
              <a:t>, II:40)</a:t>
            </a:r>
            <a:endParaRPr lang="en-US" i="1"/>
          </a:p>
        </p:txBody>
      </p:sp>
      <p:cxnSp>
        <p:nvCxnSpPr>
          <p:cNvPr id="6" name="Straight Connector 5"/>
          <p:cNvCxnSpPr/>
          <p:nvPr/>
        </p:nvCxnSpPr>
        <p:spPr>
          <a:xfrm>
            <a:off x="3048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180227" name="TextBox 3"/>
          <p:cNvSpPr txBox="1">
            <a:spLocks noChangeArrowheads="1"/>
          </p:cNvSpPr>
          <p:nvPr/>
        </p:nvSpPr>
        <p:spPr bwMode="auto">
          <a:xfrm>
            <a:off x="3886200" y="1676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“Your endowment is to receive all those ordinances in the House of the Lord, which are necessary for you, after you have departed this life, to enable to you to walk back to the presence of the Father, passing the angels who stand as sentinels, being</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0229" name="Picture 6" descr="Mormonism - Brigham Young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752600"/>
            <a:ext cx="3276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Endowments</a:t>
            </a:r>
            <a:endParaRPr sz="3600" i="1">
              <a:solidFill>
                <a:schemeClr val="tx2"/>
              </a:solidFill>
            </a:endParaRPr>
          </a:p>
        </p:txBody>
      </p:sp>
      <p:sp>
        <p:nvSpPr>
          <p:cNvPr id="182275" name="TextBox 3"/>
          <p:cNvSpPr txBox="1">
            <a:spLocks noChangeArrowheads="1"/>
          </p:cNvSpPr>
          <p:nvPr/>
        </p:nvSpPr>
        <p:spPr bwMode="auto">
          <a:xfrm>
            <a:off x="304800" y="1752600"/>
            <a:ext cx="8610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enabled to give them the key words, the signs and tokens [secret handshakes], pertaining to the Holy Priesthood, and gain your eternal exaltation in spite of earth and hell.” (President Brigham Young in </a:t>
            </a:r>
            <a:r>
              <a:rPr lang="en-US" b="1" i="1"/>
              <a:t>JoD</a:t>
            </a:r>
            <a:r>
              <a:rPr lang="en-US"/>
              <a:t>, 2:31)</a:t>
            </a:r>
          </a:p>
          <a:p>
            <a:pPr eaLnBrk="1" hangingPunct="1"/>
            <a:endParaRPr lang="en-US" i="1"/>
          </a:p>
          <a:p>
            <a:pPr eaLnBrk="1" hangingPunct="1"/>
            <a:r>
              <a:rPr lang="en-US" i="1"/>
              <a:t>Comment:  One actually has to give these so-called sentinel angels actual secret handshakes, etc. </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3700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Celestial Marriage</a:t>
            </a:r>
            <a:endParaRPr sz="3600" i="1">
              <a:solidFill>
                <a:schemeClr val="tx2"/>
              </a:solidFill>
            </a:endParaRPr>
          </a:p>
        </p:txBody>
      </p:sp>
      <p:sp>
        <p:nvSpPr>
          <p:cNvPr id="184323" name="TextBox 3"/>
          <p:cNvSpPr txBox="1">
            <a:spLocks noChangeArrowheads="1"/>
          </p:cNvSpPr>
          <p:nvPr/>
        </p:nvSpPr>
        <p:spPr bwMode="auto">
          <a:xfrm>
            <a:off x="228600" y="1600200"/>
            <a:ext cx="8610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 (Introductory Comments): </a:t>
            </a:r>
          </a:p>
          <a:p>
            <a:pPr algn="ctr" eaLnBrk="1" hangingPunct="1"/>
            <a:endParaRPr lang="en-US" sz="1600" i="1"/>
          </a:p>
          <a:p>
            <a:pPr algn="ctr" eaLnBrk="1" hangingPunct="1"/>
            <a:r>
              <a:rPr lang="en-US" i="1"/>
              <a:t>Celestial Marriage or Temple Marriage or “marriage for eternity” is only performed inside a Mormon temple for worthy Mormons.  It is a type of “sealing.”  This seals the husband and wife for eternity to be married as gods and goddesses if they should evolve to that level.   </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defTabSz="914363" eaLnBrk="1" fontAlgn="auto" hangingPunct="1">
              <a:spcAft>
                <a:spcPts val="0"/>
              </a:spcAft>
              <a:defRPr/>
            </a:pPr>
            <a:r>
              <a:rPr sz="5300" smtClean="0"/>
              <a:t>Will Your Salvation Save You?</a:t>
            </a:r>
            <a:r>
              <a:rPr sz="3600" i="1" smtClean="0">
                <a:solidFill>
                  <a:schemeClr val="tx2"/>
                </a:solidFill>
              </a:rPr>
              <a:t/>
            </a:r>
            <a:br>
              <a:rPr sz="3600" i="1" smtClean="0">
                <a:solidFill>
                  <a:schemeClr val="tx2"/>
                </a:solidFill>
              </a:rPr>
            </a:br>
            <a:r>
              <a:rPr sz="3600" i="1" smtClean="0">
                <a:solidFill>
                  <a:schemeClr val="tx2"/>
                </a:solidFill>
              </a:rPr>
              <a:t>Mormon  Founder, Joseph Smith, Jr. , against Christianity</a:t>
            </a:r>
            <a:endParaRPr i="1">
              <a:solidFill>
                <a:schemeClr val="tx2"/>
              </a:solidFill>
            </a:endParaRPr>
          </a:p>
        </p:txBody>
      </p:sp>
      <p:sp>
        <p:nvSpPr>
          <p:cNvPr id="5124" name="TextBox 3"/>
          <p:cNvSpPr txBox="1">
            <a:spLocks noChangeArrowheads="1"/>
          </p:cNvSpPr>
          <p:nvPr/>
        </p:nvSpPr>
        <p:spPr bwMode="auto">
          <a:xfrm>
            <a:off x="457200" y="1600200"/>
            <a:ext cx="8382000" cy="5016500"/>
          </a:xfrm>
          <a:prstGeom prst="rect">
            <a:avLst/>
          </a:prstGeom>
          <a:noFill/>
          <a:ln w="9525">
            <a:noFill/>
            <a:miter lim="800000"/>
            <a:headEnd/>
            <a:tailEnd/>
          </a:ln>
        </p:spPr>
        <p:txBody>
          <a:bodyPr>
            <a:spAutoFit/>
          </a:bodyPr>
          <a:lstStyle/>
          <a:p>
            <a:pPr eaLnBrk="1" hangingPunct="1">
              <a:defRPr/>
            </a:pPr>
            <a:r>
              <a:rPr lang="en-US" sz="3200" dirty="0">
                <a:latin typeface="+mn-lt"/>
              </a:rPr>
              <a:t>which of all the [Christian] sects was right (for at this time it had never entered into my heart that all were wrong)--and which I should join.  </a:t>
            </a:r>
          </a:p>
          <a:p>
            <a:pPr eaLnBrk="1" hangingPunct="1">
              <a:defRPr/>
            </a:pPr>
            <a:endParaRPr lang="en-US" sz="3200" dirty="0">
              <a:latin typeface="+mn-lt"/>
            </a:endParaRPr>
          </a:p>
          <a:p>
            <a:pPr eaLnBrk="1" hangingPunct="1">
              <a:defRPr/>
            </a:pPr>
            <a:r>
              <a:rPr lang="en-US" sz="3200" dirty="0">
                <a:latin typeface="+mn-lt"/>
              </a:rPr>
              <a:t>"I was answered that I must join none of them, for they were all wrong; and the Personage who addressed me said that all their creeds were an abomination in his sight; that those professors were all corrupt; that: ‘they draw near to me</a:t>
            </a:r>
          </a:p>
          <a:p>
            <a:pPr eaLnBrk="1" hangingPunct="1">
              <a:defRPr/>
            </a:pPr>
            <a:endParaRPr lang="en-US" sz="3200" dirty="0">
              <a:latin typeface="+mn-lt"/>
            </a:endParaRPr>
          </a:p>
        </p:txBody>
      </p:sp>
      <p:cxnSp>
        <p:nvCxnSpPr>
          <p:cNvPr id="4" name="Straight Connector 3"/>
          <p:cNvCxnSpPr/>
          <p:nvPr/>
        </p:nvCxnSpPr>
        <p:spPr>
          <a:xfrm>
            <a:off x="304800" y="1447800"/>
            <a:ext cx="8534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Celestial Marriage</a:t>
            </a:r>
            <a:endParaRPr sz="3600" i="1">
              <a:solidFill>
                <a:schemeClr val="tx2"/>
              </a:solidFill>
            </a:endParaRPr>
          </a:p>
        </p:txBody>
      </p:sp>
      <p:sp>
        <p:nvSpPr>
          <p:cNvPr id="186371" name="TextBox 3"/>
          <p:cNvSpPr txBox="1">
            <a:spLocks noChangeArrowheads="1"/>
          </p:cNvSpPr>
          <p:nvPr/>
        </p:nvSpPr>
        <p:spPr bwMode="auto">
          <a:xfrm>
            <a:off x="228600" y="1600200"/>
            <a:ext cx="8610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i="1"/>
              <a:t>Special Note (Introductory Comments): </a:t>
            </a:r>
          </a:p>
          <a:p>
            <a:pPr algn="ctr" eaLnBrk="1" hangingPunct="1"/>
            <a:endParaRPr lang="en-US" sz="1600" i="1"/>
          </a:p>
          <a:p>
            <a:pPr algn="ctr" eaLnBrk="1" hangingPunct="1"/>
            <a:r>
              <a:rPr lang="en-US" i="1"/>
              <a:t>Temple marriage occurs after the name of the second token of the Melchizedek Priesthood, the Patriarchal Grip (name of handshake), or the Sure Sign of the Nail (sign of handshake) is given through the temple veil in the five points of fellowship.    </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sz="5300"/>
              <a:t/>
            </a:r>
            <a:br>
              <a:rPr sz="5300"/>
            </a:br>
            <a:r>
              <a:rPr sz="3200" smtClean="0">
                <a:solidFill>
                  <a:schemeClr val="tx2"/>
                </a:solidFill>
              </a:rPr>
              <a:t> </a:t>
            </a:r>
            <a:r>
              <a:rPr sz="3600" smtClean="0">
                <a:solidFill>
                  <a:schemeClr val="tx2"/>
                </a:solidFill>
              </a:rPr>
              <a:t>Required:  Temple Work of Celestial Marriage</a:t>
            </a:r>
            <a:endParaRPr sz="3600" i="1">
              <a:solidFill>
                <a:schemeClr val="tx2"/>
              </a:solidFill>
            </a:endParaRPr>
          </a:p>
        </p:txBody>
      </p:sp>
      <p:sp>
        <p:nvSpPr>
          <p:cNvPr id="188419" name="TextBox 3"/>
          <p:cNvSpPr txBox="1">
            <a:spLocks noChangeArrowheads="1"/>
          </p:cNvSpPr>
          <p:nvPr/>
        </p:nvSpPr>
        <p:spPr bwMode="auto">
          <a:xfrm>
            <a:off x="3886200" y="1524000"/>
            <a:ext cx="502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“The crowning Gospel ordinance requisite for Godhood is celestial marriage.  The doctrine of celestial marriage, as taught and practiced in the Church of Jesus Christ today, means temple marriage….Marriage is not only a righteous institution, but obedience to</a:t>
            </a:r>
            <a:endParaRPr lang="en-US" i="1"/>
          </a:p>
        </p:txBody>
      </p:sp>
      <p:cxnSp>
        <p:nvCxnSpPr>
          <p:cNvPr id="6" name="Straight Connector 5"/>
          <p:cNvCxnSpPr/>
          <p:nvPr/>
        </p:nvCxnSpPr>
        <p:spPr>
          <a:xfrm>
            <a:off x="4572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8421" name="Picture 6" descr="Milton R. Hunter, First Council of the Seventy (gppages.com).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00200"/>
            <a:ext cx="3429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Celestial Marriage</a:t>
            </a:r>
            <a:endParaRPr sz="3600" i="1">
              <a:solidFill>
                <a:schemeClr val="tx2"/>
              </a:solidFill>
            </a:endParaRPr>
          </a:p>
        </p:txBody>
      </p:sp>
      <p:sp>
        <p:nvSpPr>
          <p:cNvPr id="190467" name="TextBox 3"/>
          <p:cNvSpPr txBox="1">
            <a:spLocks noChangeArrowheads="1"/>
          </p:cNvSpPr>
          <p:nvPr/>
        </p:nvSpPr>
        <p:spPr bwMode="auto">
          <a:xfrm>
            <a:off x="304800" y="1752600"/>
            <a:ext cx="86106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this law is absolutely necessary in order to obtain the highest exaltation in the Kingdom of God.” (Milton R. Hunter, </a:t>
            </a:r>
            <a:r>
              <a:rPr lang="en-US" b="1" i="1"/>
              <a:t>The Gospel Through the Ages </a:t>
            </a:r>
            <a:r>
              <a:rPr lang="en-US"/>
              <a:t>[1968], pp. 118-119)</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Celestial Marriage</a:t>
            </a:r>
            <a:endParaRPr sz="3600" i="1">
              <a:solidFill>
                <a:schemeClr val="tx2"/>
              </a:solidFill>
            </a:endParaRPr>
          </a:p>
        </p:txBody>
      </p:sp>
      <p:sp>
        <p:nvSpPr>
          <p:cNvPr id="192515" name="TextBox 3"/>
          <p:cNvSpPr txBox="1">
            <a:spLocks noChangeArrowheads="1"/>
          </p:cNvSpPr>
          <p:nvPr/>
        </p:nvSpPr>
        <p:spPr bwMode="auto">
          <a:xfrm>
            <a:off x="3886200" y="1600200"/>
            <a:ext cx="502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“Celestial marriage makes gods in eternity….and if we then keep our covenants and are faithful to the end,…Then shall they be gods,…” (President Joseph F. Smith, </a:t>
            </a:r>
            <a:r>
              <a:rPr lang="en-US" b="1" i="1"/>
              <a:t>DoS</a:t>
            </a:r>
            <a:r>
              <a:rPr lang="en-US"/>
              <a:t>, II:62)</a:t>
            </a:r>
          </a:p>
          <a:p>
            <a:pPr eaLnBrk="1" hangingPunct="1"/>
            <a:r>
              <a:rPr lang="en-US" i="1"/>
              <a:t>Note:  Celestial marriage does not assure godhood, but it is required.</a:t>
            </a:r>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2517"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Celestial Marriage</a:t>
            </a:r>
            <a:endParaRPr sz="3600" i="1">
              <a:solidFill>
                <a:schemeClr val="tx2"/>
              </a:solidFill>
            </a:endParaRPr>
          </a:p>
        </p:txBody>
      </p:sp>
      <p:sp>
        <p:nvSpPr>
          <p:cNvPr id="194563" name="TextBox 3"/>
          <p:cNvSpPr txBox="1">
            <a:spLocks noChangeArrowheads="1"/>
          </p:cNvSpPr>
          <p:nvPr/>
        </p:nvSpPr>
        <p:spPr bwMode="auto">
          <a:xfrm>
            <a:off x="3886200" y="16764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“It fills my heart with sadness when I see in the paper the name of a daughter or a son of members of this Church, and discover that she or he is going to have a [marriage] ceremony and be married outside of the temple of the</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4565"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7526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a:bodyPr>
          <a:lstStyle/>
          <a:p>
            <a:pPr algn="ctr" defTabSz="914363" eaLnBrk="1" fontAlgn="auto" hangingPunct="1">
              <a:spcAft>
                <a:spcPts val="0"/>
              </a:spcAft>
              <a:defRPr/>
            </a:pPr>
            <a:r>
              <a:rPr/>
              <a:t>Will </a:t>
            </a:r>
            <a:r>
              <a:rPr smtClean="0"/>
              <a:t>Your Salvation Save You?</a:t>
            </a:r>
            <a:r>
              <a:rPr/>
              <a:t/>
            </a:r>
            <a:br>
              <a:rPr/>
            </a:br>
            <a:r>
              <a:rPr sz="3200" smtClean="0">
                <a:solidFill>
                  <a:schemeClr val="tx2"/>
                </a:solidFill>
              </a:rPr>
              <a:t> </a:t>
            </a:r>
            <a:r>
              <a:rPr sz="3600" smtClean="0">
                <a:solidFill>
                  <a:schemeClr val="tx2"/>
                </a:solidFill>
              </a:rPr>
              <a:t>Required:  Temple Work of Celestial Marriage</a:t>
            </a:r>
            <a:endParaRPr sz="3600" i="1">
              <a:solidFill>
                <a:schemeClr val="tx2"/>
              </a:solidFill>
            </a:endParaRPr>
          </a:p>
        </p:txBody>
      </p:sp>
      <p:sp>
        <p:nvSpPr>
          <p:cNvPr id="196611" name="TextBox 3"/>
          <p:cNvSpPr txBox="1">
            <a:spLocks noChangeArrowheads="1"/>
          </p:cNvSpPr>
          <p:nvPr/>
        </p:nvSpPr>
        <p:spPr bwMode="auto">
          <a:xfrm>
            <a:off x="304800" y="1752600"/>
            <a:ext cx="8610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Lord, because I realize what it means, that they are cutting themselves off from exaltation.” (President Joseph F. Smith, </a:t>
            </a:r>
            <a:r>
              <a:rPr lang="en-US" b="1" i="1"/>
              <a:t>DoS</a:t>
            </a:r>
            <a:r>
              <a:rPr lang="en-US"/>
              <a:t>, II:62)</a:t>
            </a:r>
            <a:endParaRPr lang="en-US" i="1"/>
          </a:p>
        </p:txBody>
      </p:sp>
      <p:cxnSp>
        <p:nvCxnSpPr>
          <p:cNvPr id="6" name="Straight Connector 5"/>
          <p:cNvCxnSpPr/>
          <p:nvPr/>
        </p:nvCxnSpPr>
        <p:spPr>
          <a:xfrm>
            <a:off x="381000" y="14478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for the Dead and </a:t>
            </a:r>
            <a:r>
              <a:rPr sz="3600" err="1" smtClean="0">
                <a:solidFill>
                  <a:schemeClr val="tx2"/>
                </a:solidFill>
              </a:rPr>
              <a:t>Sealings</a:t>
            </a:r>
            <a:r>
              <a:rPr sz="3600" smtClean="0">
                <a:solidFill>
                  <a:schemeClr val="tx2"/>
                </a:solidFill>
              </a:rPr>
              <a:t> of Children to Parents</a:t>
            </a:r>
            <a:endParaRPr sz="3600" i="1">
              <a:solidFill>
                <a:schemeClr val="tx2"/>
              </a:solidFill>
            </a:endParaRPr>
          </a:p>
        </p:txBody>
      </p:sp>
      <p:sp>
        <p:nvSpPr>
          <p:cNvPr id="198659" name="TextBox 3"/>
          <p:cNvSpPr txBox="1">
            <a:spLocks noChangeArrowheads="1"/>
          </p:cNvSpPr>
          <p:nvPr/>
        </p:nvSpPr>
        <p:spPr bwMode="auto">
          <a:xfrm>
            <a:off x="3886200" y="1841500"/>
            <a:ext cx="5029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“Purpose of Ordinance Work for Dead.  Temple work is for the purpose of giving to every man and to every woman the blessings of the higher ordinances of the gospel that are essential to salvation in the kingdom of God.” (Joseph F. Smith, </a:t>
            </a:r>
            <a:r>
              <a:rPr lang="en-US" b="1" i="1"/>
              <a:t>DoS</a:t>
            </a:r>
            <a:r>
              <a:rPr lang="en-US"/>
              <a:t> II:142</a:t>
            </a:r>
            <a:endParaRPr lang="en-US" i="1"/>
          </a:p>
        </p:txBody>
      </p:sp>
      <p:cxnSp>
        <p:nvCxnSpPr>
          <p:cNvPr id="6" name="Straight Connector 5"/>
          <p:cNvCxnSpPr/>
          <p:nvPr/>
        </p:nvCxnSpPr>
        <p:spPr>
          <a:xfrm>
            <a:off x="381000" y="1752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8661"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9812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for the Dead and </a:t>
            </a:r>
            <a:r>
              <a:rPr sz="3600" err="1" smtClean="0">
                <a:solidFill>
                  <a:schemeClr val="tx2"/>
                </a:solidFill>
              </a:rPr>
              <a:t>Sealings</a:t>
            </a:r>
            <a:r>
              <a:rPr sz="3600" smtClean="0">
                <a:solidFill>
                  <a:schemeClr val="tx2"/>
                </a:solidFill>
              </a:rPr>
              <a:t> of Children to Parents</a:t>
            </a:r>
            <a:endParaRPr sz="3600" i="1">
              <a:solidFill>
                <a:schemeClr val="tx2"/>
              </a:solidFill>
            </a:endParaRPr>
          </a:p>
        </p:txBody>
      </p:sp>
      <p:sp>
        <p:nvSpPr>
          <p:cNvPr id="200707" name="TextBox 3"/>
          <p:cNvSpPr txBox="1">
            <a:spLocks noChangeArrowheads="1"/>
          </p:cNvSpPr>
          <p:nvPr/>
        </p:nvSpPr>
        <p:spPr bwMode="auto">
          <a:xfrm>
            <a:off x="3886200" y="1841500"/>
            <a:ext cx="50292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“Our Greatest Individual Responsibility.  The Prophet Joseph Smith declared, ‘The greatest responsibility in this world that God has laid upon us is to seek after our </a:t>
            </a:r>
          </a:p>
          <a:p>
            <a:pPr eaLnBrk="1" hangingPunct="1"/>
            <a:r>
              <a:rPr lang="en-US"/>
              <a:t>dead.’” ( President Joseph F. Smith, </a:t>
            </a:r>
            <a:r>
              <a:rPr lang="en-US" b="1" i="1"/>
              <a:t>DoS</a:t>
            </a:r>
            <a:r>
              <a:rPr lang="en-US"/>
              <a:t>, V. II: 146)</a:t>
            </a:r>
            <a:endParaRPr lang="en-US" i="1"/>
          </a:p>
        </p:txBody>
      </p:sp>
      <p:cxnSp>
        <p:nvCxnSpPr>
          <p:cNvPr id="6" name="Straight Connector 5"/>
          <p:cNvCxnSpPr/>
          <p:nvPr/>
        </p:nvCxnSpPr>
        <p:spPr>
          <a:xfrm>
            <a:off x="381000" y="1752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0709"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9812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for the Dead and </a:t>
            </a:r>
            <a:r>
              <a:rPr sz="3600" err="1" smtClean="0">
                <a:solidFill>
                  <a:schemeClr val="tx2"/>
                </a:solidFill>
              </a:rPr>
              <a:t>Sealings</a:t>
            </a:r>
            <a:r>
              <a:rPr sz="3600" smtClean="0">
                <a:solidFill>
                  <a:schemeClr val="tx2"/>
                </a:solidFill>
              </a:rPr>
              <a:t> of Children to Parents</a:t>
            </a:r>
            <a:endParaRPr sz="3600" i="1">
              <a:solidFill>
                <a:schemeClr val="tx2"/>
              </a:solidFill>
            </a:endParaRPr>
          </a:p>
        </p:txBody>
      </p:sp>
      <p:sp>
        <p:nvSpPr>
          <p:cNvPr id="202755" name="TextBox 3"/>
          <p:cNvSpPr txBox="1">
            <a:spLocks noChangeArrowheads="1"/>
          </p:cNvSpPr>
          <p:nvPr/>
        </p:nvSpPr>
        <p:spPr bwMode="auto">
          <a:xfrm>
            <a:off x="3886200" y="1841500"/>
            <a:ext cx="5029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“Blood of our dead rests on us….Will not we have to answer for the blood of our dead, if we neglect these ordinances in their behalf?....if we willfully neglect the salvation of our dead, then also we shall stand rejected of the Lord, </a:t>
            </a:r>
            <a:endParaRPr lang="en-US" i="1"/>
          </a:p>
        </p:txBody>
      </p:sp>
      <p:cxnSp>
        <p:nvCxnSpPr>
          <p:cNvPr id="6" name="Straight Connector 5"/>
          <p:cNvCxnSpPr/>
          <p:nvPr/>
        </p:nvCxnSpPr>
        <p:spPr>
          <a:xfrm>
            <a:off x="381000" y="1752600"/>
            <a:ext cx="8458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2757" name="Picture 6" descr="Mormonism - Joseph Fielding Smith-institute.lds.org.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981200"/>
            <a:ext cx="3429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1598612"/>
          </a:xfrm>
        </p:spPr>
        <p:txBody>
          <a:bodyPr>
            <a:normAutofit fontScale="90000"/>
          </a:bodyPr>
          <a:lstStyle/>
          <a:p>
            <a:pPr algn="ctr" defTabSz="914363" eaLnBrk="1" fontAlgn="auto" hangingPunct="1">
              <a:spcAft>
                <a:spcPts val="0"/>
              </a:spcAft>
              <a:defRPr/>
            </a:pPr>
            <a:r>
              <a:rPr sz="5300"/>
              <a:t>Will </a:t>
            </a:r>
            <a:r>
              <a:rPr sz="5300" smtClean="0"/>
              <a:t>Your Salvation Save You?</a:t>
            </a:r>
            <a:r>
              <a:rPr sz="5300"/>
              <a:t/>
            </a:r>
            <a:br>
              <a:rPr sz="5300"/>
            </a:br>
            <a:r>
              <a:rPr sz="3200" smtClean="0">
                <a:solidFill>
                  <a:schemeClr val="tx2"/>
                </a:solidFill>
              </a:rPr>
              <a:t> </a:t>
            </a:r>
            <a:r>
              <a:rPr sz="3600" smtClean="0">
                <a:solidFill>
                  <a:schemeClr val="tx2"/>
                </a:solidFill>
              </a:rPr>
              <a:t>Required:  Temple Work for the Dead and </a:t>
            </a:r>
            <a:r>
              <a:rPr sz="3600" err="1" smtClean="0">
                <a:solidFill>
                  <a:schemeClr val="tx2"/>
                </a:solidFill>
              </a:rPr>
              <a:t>Sealings</a:t>
            </a:r>
            <a:r>
              <a:rPr sz="3600" smtClean="0">
                <a:solidFill>
                  <a:schemeClr val="tx2"/>
                </a:solidFill>
              </a:rPr>
              <a:t> of Children to Parents</a:t>
            </a:r>
            <a:endParaRPr sz="3600" i="1">
              <a:solidFill>
                <a:schemeClr val="tx2"/>
              </a:solidFill>
            </a:endParaRPr>
          </a:p>
        </p:txBody>
      </p:sp>
      <p:sp>
        <p:nvSpPr>
          <p:cNvPr id="204803" name="TextBox 3"/>
          <p:cNvSpPr txBox="1">
            <a:spLocks noChangeArrowheads="1"/>
          </p:cNvSpPr>
          <p:nvPr/>
        </p:nvSpPr>
        <p:spPr bwMode="auto">
          <a:xfrm>
            <a:off x="381000" y="1841500"/>
            <a:ext cx="8534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because we have rejected our dead; and just so sure their blood will be required of our hands.” (President Joseph F. Smith, </a:t>
            </a:r>
            <a:r>
              <a:rPr lang="en-US" b="1" i="1"/>
              <a:t>DoS</a:t>
            </a:r>
            <a:r>
              <a:rPr lang="en-US"/>
              <a:t>, V. II: 144-145)</a:t>
            </a:r>
            <a:endParaRPr lang="en-US" i="1"/>
          </a:p>
        </p:txBody>
      </p:sp>
      <p:cxnSp>
        <p:nvCxnSpPr>
          <p:cNvPr id="6" name="Straight Connector 5"/>
          <p:cNvCxnSpPr/>
          <p:nvPr/>
        </p:nvCxnSpPr>
        <p:spPr>
          <a:xfrm>
            <a:off x="381000" y="1752600"/>
            <a:ext cx="845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ormonism - Will Your Salvation Save You">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extLst>
    <a:ext uri="{05A4C25C-085E-4340-85A3-A5531E510DB2}">
      <thm15:themeFamily xmlns:thm15="http://schemas.microsoft.com/office/thememl/2012/main" xmlns="" name="Mormonism - Will Your Salvation Save You.ppt [Compatibility Mode]" id="{7A3DA249-4E1B-4248-91D1-C3BBD33A7DBE}" vid="{C153C1A2-772A-46CA-888E-8CAAB41795F7}"/>
    </a:ext>
  </a:ext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extLst>
    <a:ext uri="{05A4C25C-085E-4340-85A3-A5531E510DB2}">
      <thm15:themeFamily xmlns:thm15="http://schemas.microsoft.com/office/thememl/2012/main" xmlns="" name="Mormonism - Will Your Salvation Save You.ppt [Compatibility Mode]" id="{7A3DA249-4E1B-4248-91D1-C3BBD33A7DBE}" vid="{90BA9433-672A-4524-86F2-B2B5CB0E135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Mormonism - Will Your Salvation Save You</Template>
  <TotalTime>160</TotalTime>
  <Words>19514</Words>
  <Application>Microsoft Office PowerPoint</Application>
  <PresentationFormat>On-screen Show (4:3)</PresentationFormat>
  <Paragraphs>831</Paragraphs>
  <Slides>121</Slides>
  <Notes>121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121</vt:i4>
      </vt:variant>
    </vt:vector>
  </HeadingPairs>
  <TitlesOfParts>
    <vt:vector size="127" baseType="lpstr">
      <vt:lpstr>Arial</vt:lpstr>
      <vt:lpstr>Calibri</vt:lpstr>
      <vt:lpstr>Courier New</vt:lpstr>
      <vt:lpstr>Wingdings</vt:lpstr>
      <vt:lpstr>Mormonism - Will Your Salvation Save You</vt:lpstr>
      <vt:lpstr>White with Courier font for code slides</vt:lpstr>
      <vt:lpstr>Will Your Salvation Save You?</vt:lpstr>
      <vt:lpstr>Why This Presentation?</vt:lpstr>
      <vt:lpstr>Will Your Salvation Save You? Motive Behind this Presentation</vt:lpstr>
      <vt:lpstr>Will Your Salvation Save You? Motive Behind this Presentation</vt:lpstr>
      <vt:lpstr>Will Your Salvation Save You? </vt:lpstr>
      <vt:lpstr>The Position of Mormon Leaders on Christianity</vt:lpstr>
      <vt:lpstr>The Position of Mormon Leaders on Christianity</vt:lpstr>
      <vt:lpstr>Will Your Salvation Save You? Mormon  Founder, Joseph Smith, Jr. , against Christianity</vt:lpstr>
      <vt:lpstr>Will Your Salvation Save You? Mormon  Founder, Joseph Smith, Jr. , against Christianity</vt:lpstr>
      <vt:lpstr>Will Your Salvation Save You?  Mormon  Founder, Joseph Smith, Jr. , against Christianity</vt:lpstr>
      <vt:lpstr>Will Your Salvation Save You? Mormon leaders against Christianity</vt:lpstr>
      <vt:lpstr>Will Your Salvation Save You? Mormon leaders against Christianity</vt:lpstr>
      <vt:lpstr>Will Your Salvation Save You? Mormon leaders against Christianity </vt:lpstr>
      <vt:lpstr>Will Your Salvation Save You? Mormon leaders against Christianity </vt:lpstr>
      <vt:lpstr>Will Your Salvation Save You? Mormon leaders against Christianity</vt:lpstr>
      <vt:lpstr>Will Your Salvation Save You? Mormon leaders against Christianity</vt:lpstr>
      <vt:lpstr>Will Your Salvation Save You? Book of Mormon  against Christianity </vt:lpstr>
      <vt:lpstr>Will Your Salvation Save You? Mormon Scripture Statements Against Christianity</vt:lpstr>
      <vt:lpstr>Will Your Salvation Save You? Additional Mormon  Leader's Statements Against Christianity</vt:lpstr>
      <vt:lpstr>Will Your Salvation Save You? Additional Mormon  Leader's Statements Against Christianity</vt:lpstr>
      <vt:lpstr>Will  Your Salvation Save You? </vt:lpstr>
      <vt:lpstr>Will  Your Salvation Save You? </vt:lpstr>
      <vt:lpstr>Mormonism's Two Basic Types of Salvation</vt:lpstr>
      <vt:lpstr>Will Your Salvation Save You? Mormonism has two basic types of salvation</vt:lpstr>
      <vt:lpstr>Will Your Salvation Save You? Mormonism  has two basic types of salvation</vt:lpstr>
      <vt:lpstr>Will Your Salvation Save You? Mormonism  has two basic types of salvation</vt:lpstr>
      <vt:lpstr>Will Your Salvation Save You? Mormonism  has two basic types of salvation</vt:lpstr>
      <vt:lpstr>Will Your Salvation Save You? Mormonism  has two basic types of salvation</vt:lpstr>
      <vt:lpstr>Will Your Salvation Save You? Mormonism has two basic types of salvation</vt:lpstr>
      <vt:lpstr>Will Your Salvation Save You? Mormonism  has two basic types of salvation</vt:lpstr>
      <vt:lpstr>Will Your Salvation Save You? Mormonism  has two basic types of salvation  </vt:lpstr>
      <vt:lpstr>Will Your Salvation Save You?  Mormonism  has two basic types of salvation</vt:lpstr>
      <vt:lpstr>Will Your Salvation Save You? Mormonism  has two basic types of salvation</vt:lpstr>
      <vt:lpstr>Will Your Salvation Save You? Mormonism  has two basic types of salvation</vt:lpstr>
      <vt:lpstr>What is Required in Mormonism to Be Fully Forgiven, to Live with God Forever and to Become Gods and Goddesses? (i.e., “How does one reach ‘Exaltation?’ ”  or “How does one become ‘fully’ saved?”)</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Absolute 100% Perfection</vt:lpstr>
      <vt:lpstr>Will Your Salvation Save You?  Required:  Full Emersion Water Baptism </vt:lpstr>
      <vt:lpstr>Will Your Salvation Save You?  Required:  Full Emersion Water Baptism </vt:lpstr>
      <vt:lpstr>Will Your Salvation Save You?  Required:  Confirmation (membership in Mormon Church) </vt:lpstr>
      <vt:lpstr>Will Your Salvation Save You?  Required:  Confirmation (membership in Mormon Church) </vt:lpstr>
      <vt:lpstr>Will Your Salvation Save You?  Required:  Ordination (males must hold the Aaronic and Melchizedek Priesthoods)</vt:lpstr>
      <vt:lpstr>Will Your Salvation Save You?  Required:  Ordination (males must hold the Aaronic and Melchizedek Priesthoods)</vt:lpstr>
      <vt:lpstr>Will Your Salvation Save You?  Required:  Ordination (males must hold the Aaronic and Melchizedek Priesthoods)</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vt:lpstr>
      <vt:lpstr>Will Your Salvation Save You?  Required:  Temple Work of Washings &amp; Anointings</vt:lpstr>
      <vt:lpstr>Will Your Salvation Save You?  Required:  Temple Work of Washings &amp; Anointings</vt:lpstr>
      <vt:lpstr>Will Your Salvation Save You?  Required:  Temple Work of Washings &amp; Anointings</vt:lpstr>
      <vt:lpstr>Will Your Salvation Save You?  Required:  Temple Work of Wearing the Temple Garment</vt:lpstr>
      <vt:lpstr>Will Your Salvation Save You?  Required:  Temple Work of Wearing the Temple Garment</vt:lpstr>
      <vt:lpstr>Will Your Salvation Save You?  Required:  Temple Work of Wearing the Temple Garment</vt:lpstr>
      <vt:lpstr>Will Your Salvation Save You?  Required:  Temple Work of Wearing the Temple Garment</vt:lpstr>
      <vt:lpstr>Will Your Salvation Save You?  Required:  Temple Work of Wearing the Temple Garment</vt:lpstr>
      <vt:lpstr>Will Your Salvation Save You?  Required:  Temple Work of Getting a New Name</vt:lpstr>
      <vt:lpstr>Will Your Salvation Save You?  Required:  Temple Work of Getting a New Name</vt:lpstr>
      <vt:lpstr>Will Your Salvation Save You?  Required:  Temple Work of Endowments</vt:lpstr>
      <vt:lpstr>Will Your Salvation Save You?  Required:  Temple Work of Endowments</vt:lpstr>
      <vt:lpstr>Will Your Salvation Save You?  Required:  Temple Work of Endowments</vt:lpstr>
      <vt:lpstr>Will Your Salvation Save You?  Required:  Temple Work of Endowments</vt:lpstr>
      <vt:lpstr>Will Your Salvation Save You?  Required:  Temple Work of Endowments</vt:lpstr>
      <vt:lpstr>Will Your Salvation Save You?  Required:  Temple Work of Endowments</vt:lpstr>
      <vt:lpstr>Will Your Salvation Save You?  Required:  Temple Work of Endowments</vt:lpstr>
      <vt:lpstr>Will Your Salvation Save You?  Required:  Temple Work of Endowments</vt:lpstr>
      <vt:lpstr>Will Your Salvation Save You?  Required:  Temple Work of Celestial Marriage</vt:lpstr>
      <vt:lpstr>Will Your Salvation Save You?  Required:  Temple Work of Celestial Marriage</vt:lpstr>
      <vt:lpstr>Will Your Salvation Save You?  Required:  Temple Work of Celestial Marriage</vt:lpstr>
      <vt:lpstr>Will Your Salvation Save You?  Required:  Temple Work of Celestial Marriage</vt:lpstr>
      <vt:lpstr>Will Your Salvation Save You?  Required:  Temple Work of Celestial Marriage</vt:lpstr>
      <vt:lpstr>Will Your Salvation Save You?  Required:  Temple Work of Celestial Marriage</vt:lpstr>
      <vt:lpstr>Will Your Salvation Save You?  Required:  Temple Work of Celestial Marriage</vt:lpstr>
      <vt:lpstr>Will Your Salvation Save You?  Required:  Temple Work for the Dead and Sealings of Children to Parents</vt:lpstr>
      <vt:lpstr>Will Your Salvation Save You?  Required:  Temple Work for the Dead and Sealings of Children to Parents</vt:lpstr>
      <vt:lpstr>Will Your Salvation Save You?  Required:  Temple Work for the Dead and Sealings of Children to Parents</vt:lpstr>
      <vt:lpstr>Will Your Salvation Save You?  Required:  Temple Work for the Dead and Sealings of Children to Parents</vt:lpstr>
      <vt:lpstr>Will Your Salvation Save You?  Required:  Temple Work for the Dead and Sealings of Children to Parents</vt:lpstr>
      <vt:lpstr>Will Your Salvation Save You?  Required:  Temple Work for the Dead and Sealings of Children to Parents</vt:lpstr>
      <vt:lpstr>Will Your Salvation Save You?  Required:  The Work of Tithing to Mormon Church</vt:lpstr>
      <vt:lpstr>Will Your Salvation Save You?  Required:  The Work of Tithing to Mormon Church</vt:lpstr>
      <vt:lpstr>Will Your Salvation Save You?  Required: Required:  The Work of  Not Drinking Tea, Coffee &amp; Alcohol or Using Tobacco</vt:lpstr>
      <vt:lpstr>Will Your Salvation Save You?  Required:  The Work of  Not Drinking Tea, Coffee &amp; Alcohol or Using Tobacco</vt:lpstr>
      <vt:lpstr>Will Your Salvation Save You?  Required:  The Work of  Not Drinking Tea, Coffee &amp; Alcohol or Using Tobacco</vt:lpstr>
      <vt:lpstr>Will Your Salvation Save You?  Required:  The Work of  No Birth Control</vt:lpstr>
      <vt:lpstr>Will Your Salvation Save You?  Required:  The Work of  No Birth Control</vt:lpstr>
      <vt:lpstr>Will Your Salvation Save You?  Required:  The Work of  No Birth Control</vt:lpstr>
      <vt:lpstr>Will Your Salvation Save You?  Required:  The Work of  No Birth Control</vt:lpstr>
      <vt:lpstr>Will Your Salvation Save You?  Required:  The Work of  Blood Atonement</vt:lpstr>
      <vt:lpstr>Will Your Salvation Save You?  Required:  The Work of  Blood Atonement</vt:lpstr>
      <vt:lpstr>Will Your Salvation Save You?  Required:  The Work of  Blood Atonement</vt:lpstr>
      <vt:lpstr>Will Your Salvation Save You?  Required:  The Work of  Blood Atonement</vt:lpstr>
      <vt:lpstr>Will Your Salvation Save You?  Required:  The Work of  Blood Atonement</vt:lpstr>
      <vt:lpstr>Will  Your Salvation Save You?</vt:lpstr>
      <vt:lpstr>Will Your Salvation Save You? </vt:lpstr>
      <vt:lpstr>Will Your Salvation Save You?</vt:lpstr>
      <vt:lpstr>Will  Your Salvation Save You?</vt:lpstr>
      <vt:lpstr>Will  Your Salvation Save You? </vt:lpstr>
      <vt:lpstr>Will  Your Salvation Save You?</vt:lpstr>
    </vt:vector>
  </TitlesOfParts>
  <Company>CSMC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 Your Salvation Save You?</dc:title>
  <dc:creator>John Davis</dc:creator>
  <cp:lastModifiedBy>Richard Deem</cp:lastModifiedBy>
  <cp:revision>2</cp:revision>
  <dcterms:created xsi:type="dcterms:W3CDTF">2013-04-16T15:06:29Z</dcterms:created>
  <dcterms:modified xsi:type="dcterms:W3CDTF">2013-04-16T17:47:27Z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TC102867499990</vt:lpwstr>
  </property>
</Properties>
</file>