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 id="2147483676" r:id="rId2"/>
  </p:sldMasterIdLst>
  <p:notesMasterIdLst>
    <p:notesMasterId r:id="rId100"/>
  </p:notesMasterIdLst>
  <p:sldIdLst>
    <p:sldId id="583" r:id="rId3"/>
    <p:sldId id="584" r:id="rId4"/>
    <p:sldId id="585" r:id="rId5"/>
    <p:sldId id="586" r:id="rId6"/>
    <p:sldId id="587" r:id="rId7"/>
    <p:sldId id="588" r:id="rId8"/>
    <p:sldId id="589" r:id="rId9"/>
    <p:sldId id="590" r:id="rId10"/>
    <p:sldId id="591" r:id="rId11"/>
    <p:sldId id="592" r:id="rId12"/>
    <p:sldId id="593" r:id="rId13"/>
    <p:sldId id="594" r:id="rId14"/>
    <p:sldId id="595" r:id="rId15"/>
    <p:sldId id="596" r:id="rId16"/>
    <p:sldId id="597" r:id="rId17"/>
    <p:sldId id="457" r:id="rId18"/>
    <p:sldId id="465" r:id="rId19"/>
    <p:sldId id="503" r:id="rId20"/>
    <p:sldId id="466" r:id="rId21"/>
    <p:sldId id="469" r:id="rId22"/>
    <p:sldId id="581" r:id="rId23"/>
    <p:sldId id="471" r:id="rId24"/>
    <p:sldId id="470" r:id="rId25"/>
    <p:sldId id="467" r:id="rId26"/>
    <p:sldId id="468" r:id="rId27"/>
    <p:sldId id="480" r:id="rId28"/>
    <p:sldId id="481" r:id="rId29"/>
    <p:sldId id="504" r:id="rId30"/>
    <p:sldId id="505" r:id="rId31"/>
    <p:sldId id="506" r:id="rId32"/>
    <p:sldId id="507" r:id="rId33"/>
    <p:sldId id="508" r:id="rId34"/>
    <p:sldId id="459" r:id="rId35"/>
    <p:sldId id="518" r:id="rId36"/>
    <p:sldId id="519" r:id="rId37"/>
    <p:sldId id="482" r:id="rId38"/>
    <p:sldId id="483" r:id="rId39"/>
    <p:sldId id="484" r:id="rId40"/>
    <p:sldId id="485" r:id="rId41"/>
    <p:sldId id="486" r:id="rId42"/>
    <p:sldId id="488" r:id="rId43"/>
    <p:sldId id="489" r:id="rId44"/>
    <p:sldId id="490" r:id="rId45"/>
    <p:sldId id="495" r:id="rId46"/>
    <p:sldId id="491" r:id="rId47"/>
    <p:sldId id="492" r:id="rId48"/>
    <p:sldId id="494" r:id="rId49"/>
    <p:sldId id="497" r:id="rId50"/>
    <p:sldId id="498" r:id="rId51"/>
    <p:sldId id="499" r:id="rId52"/>
    <p:sldId id="500" r:id="rId53"/>
    <p:sldId id="501" r:id="rId54"/>
    <p:sldId id="502" r:id="rId55"/>
    <p:sldId id="478" r:id="rId56"/>
    <p:sldId id="510" r:id="rId57"/>
    <p:sldId id="511" r:id="rId58"/>
    <p:sldId id="512" r:id="rId59"/>
    <p:sldId id="513" r:id="rId60"/>
    <p:sldId id="477" r:id="rId61"/>
    <p:sldId id="582" r:id="rId62"/>
    <p:sldId id="514" r:id="rId63"/>
    <p:sldId id="515" r:id="rId64"/>
    <p:sldId id="516" r:id="rId65"/>
    <p:sldId id="517" r:id="rId66"/>
    <p:sldId id="476" r:id="rId67"/>
    <p:sldId id="520" r:id="rId68"/>
    <p:sldId id="521" r:id="rId69"/>
    <p:sldId id="522" r:id="rId70"/>
    <p:sldId id="523" r:id="rId71"/>
    <p:sldId id="524" r:id="rId72"/>
    <p:sldId id="535" r:id="rId73"/>
    <p:sldId id="536" r:id="rId74"/>
    <p:sldId id="537" r:id="rId75"/>
    <p:sldId id="525" r:id="rId76"/>
    <p:sldId id="527" r:id="rId77"/>
    <p:sldId id="528" r:id="rId78"/>
    <p:sldId id="529" r:id="rId79"/>
    <p:sldId id="530" r:id="rId80"/>
    <p:sldId id="531" r:id="rId81"/>
    <p:sldId id="562" r:id="rId82"/>
    <p:sldId id="532" r:id="rId83"/>
    <p:sldId id="533" r:id="rId84"/>
    <p:sldId id="534" r:id="rId85"/>
    <p:sldId id="475" r:id="rId86"/>
    <p:sldId id="538" r:id="rId87"/>
    <p:sldId id="539" r:id="rId88"/>
    <p:sldId id="540" r:id="rId89"/>
    <p:sldId id="551" r:id="rId90"/>
    <p:sldId id="541" r:id="rId91"/>
    <p:sldId id="543" r:id="rId92"/>
    <p:sldId id="544" r:id="rId93"/>
    <p:sldId id="545" r:id="rId94"/>
    <p:sldId id="546" r:id="rId95"/>
    <p:sldId id="547" r:id="rId96"/>
    <p:sldId id="548" r:id="rId97"/>
    <p:sldId id="549" r:id="rId98"/>
    <p:sldId id="550" r:id="rId9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107" d="100"/>
          <a:sy n="107" d="100"/>
        </p:scale>
        <p:origin x="-1626"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102"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E7F3A0A-A553-4D38-BB58-F198A5CD323A}" type="datetimeFigureOut">
              <a:rPr lang="en-US"/>
              <a:pPr>
                <a:defRPr/>
              </a:pPr>
              <a:t>4/23/2013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21543A99-E5F4-4A26-B644-22506B849CF7}" type="slidenum">
              <a:rPr lang="en-US"/>
              <a:pPr/>
              <a:t>‹#›</a:t>
            </a:fld>
            <a:endParaRPr lang="en-US"/>
          </a:p>
        </p:txBody>
      </p:sp>
    </p:spTree>
    <p:extLst>
      <p:ext uri="{BB962C8B-B14F-4D97-AF65-F5344CB8AC3E}">
        <p14:creationId xmlns:p14="http://schemas.microsoft.com/office/powerpoint/2010/main" val="34687973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2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5293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4C85090-91A2-4597-8190-5BC5EBD9F19D}"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1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7136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620746E-8696-4F51-85FE-FD26632619E4}"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3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7341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34D4F1C4-A7FC-4F8A-9009-7C55EB6B4594}"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5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7546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33056A98-BE3A-4B0C-B491-C557C97E3DE8}"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7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7751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A471D11-9703-476F-AF36-7A36D09819E0}"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9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7955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CA47122-6981-4904-B411-F3BAD8770D98}"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1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816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F29B3E5-F304-49BF-9070-D1C0FCB8AF92}"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3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8365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1BE6CFD-EE84-4997-B3CA-DFB9E03D5727}"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5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8570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C0B47F7-6D8D-424C-808A-B24F005A1889}"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7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8775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139CE22-8384-401F-A4F2-1B3898D5CEA6}"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9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8979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E3AC1355-9863-479D-B76C-805B1C9A96B9}"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4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5498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D35D4BF-2F26-4ECB-A7A3-12D8065030F0}"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1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9184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8B105B3-F569-4AB9-8D79-9E4E3223B248}" type="slidenum">
              <a:rPr lang="en-US"/>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3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9389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5C2C3E8-F9E5-4A46-B43A-E0F87918878D}"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5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9594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19A9E7E-41C5-4F09-8CC6-57A999C7F759}" type="slidenum">
              <a:rPr lang="en-US"/>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9799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E8AC960-408D-468D-9E58-BFD8BFE2BFA3}" type="slidenum">
              <a:rPr lang="en-US"/>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0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0003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38D0C6D-435F-4096-B552-08779129B616}" type="slidenum">
              <a:rPr lang="en-US"/>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2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0208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F1D9162-6DCF-4E1E-B15C-049C47E5B8CA}"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4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0413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53B9264-4D3C-4AB6-9C39-CE05FB4763BF}" type="slidenum">
              <a:rPr lang="en-US"/>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6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0618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8ECF84A-1D17-4CF1-8BEC-A80F69D99EDD}" type="slidenum">
              <a:rPr lang="en-US"/>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8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0823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61FE51A-B6CF-4685-83C7-D66800660077}" type="slidenum">
              <a:rPr lang="en-US"/>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0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1027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1958A8E-191C-4FE3-967B-7590080C3B2F}" type="slidenum">
              <a:rPr lang="en-US"/>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7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5703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2BE49A1-0E95-42C7-A1F4-4B66253EBD7C}" type="slidenum">
              <a:rPr lang="en-US"/>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2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1232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3248FA2-865F-4A1F-BEB1-129ACA57DCFD}" type="slidenum">
              <a:rPr lang="en-US"/>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4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1437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A3429AA9-1DE8-4B55-8932-330651EA982A}" type="slidenum">
              <a:rPr lang="en-US"/>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6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1642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683A0C8-9FA2-45B3-9009-27F5229915A9}" type="slidenum">
              <a:rPr lang="en-US"/>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8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1847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0229535-724E-4499-80CF-A275034E2B82}" type="slidenum">
              <a:rPr lang="en-US"/>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0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2051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FD2E6E86-EE1F-4268-8C9E-2B43D90BD676}" type="slidenum">
              <a:rPr lang="en-US"/>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2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2256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AB2647B6-77BD-4722-BD02-BAC866A6AE34}" type="slidenum">
              <a:rPr lang="en-US"/>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4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2461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3BA60223-0BD4-46ED-8F9A-D6AABF21C388}" type="slidenum">
              <a:rPr lang="en-US"/>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6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2666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61E3AB8-1E4F-4F1C-8773-7C4C1E2CA2BA}" type="slidenum">
              <a:rPr lang="en-US"/>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8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2871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F0672A76-7FCF-4E9C-96B0-82B8C023F285}" type="slidenum">
              <a:rPr lang="en-US"/>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0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3075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EC1870D-E367-4884-8116-216EEC330CE7}" type="slidenum">
              <a:rPr lang="en-US"/>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9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5907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E24E2D6A-17BE-492E-9D58-4F84453F5ECE}" type="slidenum">
              <a:rPr lang="en-US"/>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2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328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A440794-E471-439A-A19E-7DD88D04E97D}" type="slidenum">
              <a:rPr lang="en-US"/>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4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3485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67EB618-B3C7-460D-89E6-DCF5E590B5E6}" type="slidenum">
              <a:rPr lang="en-US"/>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6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3690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39D648AD-9E80-4B16-8854-F38CDC5114FE}" type="slidenum">
              <a:rPr lang="en-US"/>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8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3895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36F23DE-E118-4D56-B4B3-69018E193D42}" type="slidenum">
              <a:rPr lang="en-US"/>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0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4099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71C1CEF-95D4-4A52-892C-A3C5004A578D}" type="slidenum">
              <a:rPr lang="en-US"/>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3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4304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F875B22B-1C3D-4C77-9331-6F6D6CFCD834}" type="slidenum">
              <a:rPr lang="en-US"/>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5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4509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DABAE7A-CD1A-49A0-A7BD-6D6BEAFA1EF8}" type="slidenum">
              <a:rPr lang="en-US"/>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7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4714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CC70512-8E90-4465-AD62-5CF883CFCBF9}" type="slidenum">
              <a:rPr lang="en-US"/>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9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4919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F8420234-849E-43FD-A178-761535B7F005}" type="slidenum">
              <a:rPr lang="en-US"/>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5123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B716332-BF26-4F31-A7AF-2A460A3058D3}" type="slidenum">
              <a:rPr lang="en-US"/>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1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6112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F1DE788-9ABC-4A3C-8478-32B107465A91}" type="slidenum">
              <a:rPr lang="en-US"/>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3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5328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34CA3F4E-18B2-45B9-B33E-F6FC18CB5BAA}" type="slidenum">
              <a:rPr lang="en-US"/>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5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5533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9CF889E-9A04-41B1-85B5-E286F92CD277}" type="slidenum">
              <a:rPr lang="en-US"/>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7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5738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2660D8E-E70B-419A-8496-2F36C2B96066}" type="slidenum">
              <a:rPr lang="en-US"/>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9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5943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8F5CCC2-87A6-4E6F-BA5E-C39804D1B8DE}" type="slidenum">
              <a:rPr lang="en-US"/>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1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6147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8638174-5921-4147-8A7A-ABE03D975DC2}" type="slidenum">
              <a:rPr lang="en-US"/>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3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6352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E445D464-9BE9-455B-BE53-8B6BD503BC33}" type="slidenum">
              <a:rPr lang="en-US"/>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5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6557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7CCC23B-BACB-456D-A855-BCC4C9A00015}" type="slidenum">
              <a:rPr lang="en-US"/>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7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6762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1824F49-EC6D-47D8-BB6B-1774A748A4AD}" type="slidenum">
              <a:rPr lang="en-US"/>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9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6967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06581E2-F366-425B-88D4-409D58CDA8EF}" type="slidenum">
              <a:rPr lang="en-US"/>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1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7171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96B19EB-E3E1-47E8-81FB-2B4C5A7D4943}" type="slidenum">
              <a:rPr lang="en-US"/>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3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6317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12E73D5-2D21-4331-9C18-37CCDCF03D31}" type="slidenum">
              <a:rPr lang="en-US"/>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3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7376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9034E0D-79E4-4883-98BC-F5FF8C67D652}" type="slidenum">
              <a:rPr lang="en-US"/>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5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7581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189CA8A-2D18-4B16-BB51-1B99F2248184}" type="slidenum">
              <a:rPr lang="en-US"/>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7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7786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F5658A2-CBA1-4FDB-954E-0C8D6B85FDBD}" type="slidenum">
              <a:rPr lang="en-US"/>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9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7991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567A109-3654-446B-BFB6-8E9402232B92}" type="slidenum">
              <a:rPr lang="en-US"/>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1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8195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E9B0040A-D277-4656-9F06-86A8E88E57AB}" type="slidenum">
              <a:rPr lang="en-US"/>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4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840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13E1560-98F8-4B97-84E9-6EFB692AA5CC}" type="slidenum">
              <a:rPr lang="en-US"/>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6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8605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2BD826C-0048-4544-9D59-5ED43468DD43}" type="slidenum">
              <a:rPr lang="en-US"/>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8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8810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3A818900-43CF-4053-9C68-3207FA7EBD3C}" type="slidenum">
              <a:rPr lang="en-US"/>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0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9015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4CB83BE-BE2F-49BA-9D07-A8F8A032CC5F}" type="slidenum">
              <a:rPr lang="en-US"/>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2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9219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9C029C8-8857-420C-A058-12B7E1FE8583}" type="slidenum">
              <a:rPr lang="en-US"/>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5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6522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E992BC5-7938-492C-875F-52DD00D05B35}" type="slidenum">
              <a:rPr lang="en-US"/>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4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9424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C0333D6-3750-404D-9BEB-6F68794B61BD}" type="slidenum">
              <a:rPr lang="en-US"/>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6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9629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A83F939-332D-402C-BCFA-8C4DD564945A}" type="slidenum">
              <a:rPr lang="en-US"/>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8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39834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530D01F-8F90-4E36-AFAD-D47F32E5E573}" type="slidenum">
              <a:rPr lang="en-US"/>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0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0039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F8B5BAC3-0DB8-4964-B018-7C186ED7766B}" type="slidenum">
              <a:rPr lang="en-US"/>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2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0243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AA373960-E9DE-40DB-9AEB-8685D6B5C61D}" type="slidenum">
              <a:rPr lang="en-US"/>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4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0448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69C12441-F266-4E61-B415-86DA74F8F49D}" type="slidenum">
              <a:rPr lang="en-US"/>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6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0653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21B831E-EE35-4C61-833D-B363F3E814C2}" type="slidenum">
              <a:rPr lang="en-US"/>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8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0858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3A11CACD-F726-4EAB-9433-CE43FA214E65}" type="slidenum">
              <a:rPr lang="en-US"/>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1063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34FB3F0-BE53-4967-B51B-B49F4DEC4BC5}" type="slidenum">
              <a:rPr lang="en-US"/>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2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1267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7653C09-555A-4D5B-A92A-DFE8EAB215ED}" type="slidenum">
              <a:rPr lang="en-US"/>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7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6727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540054B-C8E8-450D-9223-FECDD60B29C5}" type="slidenum">
              <a:rPr lang="en-US"/>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4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1472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345FA45-C51E-4E18-84E1-288CF5954FF1}" type="slidenum">
              <a:rPr lang="en-US"/>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6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1677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3684AE21-FBBB-4F9D-8789-73196CBF8991}" type="slidenum">
              <a:rPr lang="en-US"/>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8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1882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40EB809-2E61-411C-B891-C10D6069316C}" type="slidenum">
              <a:rPr lang="en-US"/>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20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2087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E0BC676-B326-42FC-BF95-838B92D50F31}" type="slidenum">
              <a:rPr lang="en-US"/>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22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2291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29C3888-AE08-4109-9181-0E579418E725}" type="slidenum">
              <a:rPr lang="en-US"/>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24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2496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A75DC08-1B70-4E7F-9E3C-A3C92F9610F8}" type="slidenum">
              <a:rPr lang="en-US"/>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27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2701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3B49CAE-AB57-406D-97F3-74DD3CFFEA60}" type="slidenum">
              <a:rPr lang="en-US"/>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29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2906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6BB5B48-5D3B-422B-9C06-2F7CECE078F5}" type="slidenum">
              <a:rPr lang="en-US"/>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1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3111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00120026-6EA3-4458-B29C-438A86D77EE6}" type="slidenum">
              <a:rPr lang="en-US"/>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3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3315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F80FAC8-1220-4B9E-8F7C-9278691AC342}" type="slidenum">
              <a:rPr lang="en-US"/>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9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26931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C00DC61C-C9D2-48E6-8DDD-F89FD0059644}" type="slidenum">
              <a:rPr lang="en-US"/>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5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352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DFDCE424-A2A2-4510-BC46-B2D92B7EBCC1}" type="slidenum">
              <a:rPr lang="en-US"/>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7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3725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8DA4C0FE-4E64-4CDE-845C-F37B694EC424}" type="slidenum">
              <a:rPr lang="en-US"/>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9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3930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26E74A7B-B019-4EA3-90A2-7949570D00D6}" type="slidenum">
              <a:rPr lang="en-US"/>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1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4135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9C52B645-FC62-4702-9304-92AF15A0CB11}" type="slidenum">
              <a:rPr lang="en-US"/>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3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4339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8B148D3-2746-4701-92C4-6752F2BBAB12}" type="slidenum">
              <a:rPr lang="en-US"/>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5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4544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B0B63679-176F-4685-8308-5B38C471BDE4}" type="slidenum">
              <a:rPr lang="en-US"/>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7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47495"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3567CA5F-4230-4568-9DEB-C4B6CEF120A8}" type="slidenum">
              <a:rPr lang="en-US"/>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9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4/23/2013 6:46 AM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44954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4E39BBD9-71E8-4DDF-B521-4ADEB89AD41B}" type="slidenum">
              <a:rPr lang="en-US"/>
              <a:pPr/>
              <a:t>97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27419532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2856053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extLst>
      <p:ext uri="{BB962C8B-B14F-4D97-AF65-F5344CB8AC3E}">
        <p14:creationId xmlns:p14="http://schemas.microsoft.com/office/powerpoint/2010/main" val="2966822659"/>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smtClean="0"/>
              <a:t>Click to edit Master text styles</a:t>
            </a:r>
          </a:p>
        </p:txBody>
      </p:sp>
    </p:spTree>
    <p:extLst>
      <p:ext uri="{BB962C8B-B14F-4D97-AF65-F5344CB8AC3E}">
        <p14:creationId xmlns:p14="http://schemas.microsoft.com/office/powerpoint/2010/main" val="2207341114"/>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722313" y="1905000"/>
            <a:ext cx="8040688" cy="23622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80799283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smtClean="0"/>
              <a:t>Click to edit Master text styles</a:t>
            </a:r>
          </a:p>
        </p:txBody>
      </p:sp>
    </p:spTree>
    <p:extLst>
      <p:ext uri="{BB962C8B-B14F-4D97-AF65-F5344CB8AC3E}">
        <p14:creationId xmlns:p14="http://schemas.microsoft.com/office/powerpoint/2010/main" val="230981913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520979166"/>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6840106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4476812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51019799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935407845"/>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628144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09563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381000" y="1412875"/>
            <a:ext cx="8382000" cy="213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Tree>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ransition>
    <p:fade/>
  </p:transition>
  <p:txStyles>
    <p:titleStyle>
      <a:lvl1pPr algn="l" defTabSz="912813" rtl="0" eaLnBrk="1" fontAlgn="base" hangingPunct="1">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2pPr>
      <a:lvl3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3pPr>
      <a:lvl4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4pPr>
      <a:lvl5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9pPr>
    </p:titleStyle>
    <p:bodyStyle>
      <a:lvl1pPr marL="396875" indent="-396875" algn="l" defTabSz="912813" rtl="0" eaLnBrk="1" fontAlgn="base" hangingPunct="1">
        <a:lnSpc>
          <a:spcPct val="90000"/>
        </a:lnSpc>
        <a:spcBef>
          <a:spcPct val="20000"/>
        </a:spcBef>
        <a:spcAft>
          <a:spcPct val="0"/>
        </a:spcAft>
        <a:buBlip>
          <a:blip r:embed="rId15"/>
        </a:buBlip>
        <a:defRPr sz="3200" kern="1200">
          <a:solidFill>
            <a:schemeClr val="tx1"/>
          </a:solidFill>
          <a:latin typeface="+mn-lt"/>
          <a:ea typeface="+mn-ea"/>
          <a:cs typeface="+mn-cs"/>
        </a:defRPr>
      </a:lvl1pPr>
      <a:lvl2pPr marL="914400" indent="-396875" algn="l" defTabSz="912813" rtl="0" eaLnBrk="1" fontAlgn="base" hangingPunct="1">
        <a:lnSpc>
          <a:spcPct val="90000"/>
        </a:lnSpc>
        <a:spcBef>
          <a:spcPct val="20000"/>
        </a:spcBef>
        <a:spcAft>
          <a:spcPct val="0"/>
        </a:spcAft>
        <a:buBlip>
          <a:blip r:embed="rId16"/>
        </a:buBlip>
        <a:defRPr sz="2800" kern="1200">
          <a:solidFill>
            <a:schemeClr val="tx1"/>
          </a:solidFill>
          <a:latin typeface="+mn-lt"/>
          <a:ea typeface="+mn-ea"/>
          <a:cs typeface="+mn-cs"/>
        </a:defRPr>
      </a:lvl2pPr>
      <a:lvl3pPr marL="1258888" indent="-344488" algn="l" defTabSz="912813" rtl="0" eaLnBrk="1" fontAlgn="base" hangingPunct="1">
        <a:lnSpc>
          <a:spcPct val="90000"/>
        </a:lnSpc>
        <a:spcBef>
          <a:spcPct val="20000"/>
        </a:spcBef>
        <a:spcAft>
          <a:spcPct val="0"/>
        </a:spcAft>
        <a:buBlip>
          <a:blip r:embed="rId16"/>
        </a:buBlip>
        <a:defRPr sz="2400" kern="1200">
          <a:solidFill>
            <a:schemeClr val="tx1"/>
          </a:solidFill>
          <a:latin typeface="+mn-lt"/>
          <a:ea typeface="+mn-ea"/>
          <a:cs typeface="+mn-cs"/>
        </a:defRPr>
      </a:lvl3pPr>
      <a:lvl4pPr marL="1604963" indent="-346075" algn="l" defTabSz="912813" rtl="0" eaLnBrk="1" fontAlgn="base" hangingPunct="1">
        <a:lnSpc>
          <a:spcPct val="90000"/>
        </a:lnSpc>
        <a:spcBef>
          <a:spcPct val="20000"/>
        </a:spcBef>
        <a:spcAft>
          <a:spcPct val="0"/>
        </a:spcAft>
        <a:buBlip>
          <a:blip r:embed="rId16"/>
        </a:buBlip>
        <a:defRPr sz="2400" kern="1200">
          <a:solidFill>
            <a:schemeClr val="tx1"/>
          </a:solidFill>
          <a:latin typeface="+mn-lt"/>
          <a:ea typeface="+mn-ea"/>
          <a:cs typeface="+mn-cs"/>
        </a:defRPr>
      </a:lvl4pPr>
      <a:lvl5pPr marL="1941513" indent="-336550" algn="l" defTabSz="912813" rtl="0" eaLnBrk="1" fontAlgn="base" hangingPunct="1">
        <a:lnSpc>
          <a:spcPct val="90000"/>
        </a:lnSpc>
        <a:spcBef>
          <a:spcPct val="20000"/>
        </a:spcBef>
        <a:spcAft>
          <a:spcPct val="0"/>
        </a:spcAft>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4">
            <a:extLst>
              <a:ext uri="{28A0092B-C50C-407E-A947-70E740481C1C}">
                <a14:useLocalDpi xmlns:a14="http://schemas.microsoft.com/office/drawing/2010/main" val="0"/>
              </a:ext>
            </a:extLst>
          </a:blip>
          <a:srcRect b="10452"/>
          <a:stretch>
            <a:fillRect/>
          </a:stretch>
        </p:blipFill>
        <p:spPr bwMode="auto">
          <a:xfrm>
            <a:off x="0" y="1300163"/>
            <a:ext cx="9144000" cy="555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2052" name="Text Placeholder 2"/>
          <p:cNvSpPr>
            <a:spLocks noGrp="1"/>
          </p:cNvSpPr>
          <p:nvPr>
            <p:ph type="body" idx="1"/>
          </p:nvPr>
        </p:nvSpPr>
        <p:spPr bwMode="auto">
          <a:xfrm>
            <a:off x="722313" y="1905000"/>
            <a:ext cx="8040687" cy="210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9" r:id="rId1"/>
  </p:sldLayoutIdLst>
  <p:transition>
    <p:fade/>
  </p:transition>
  <p:txStyles>
    <p:titleStyle>
      <a:lvl1pPr algn="l" defTabSz="912813" rtl="0" eaLnBrk="0" fontAlgn="base" hangingPunct="0">
        <a:lnSpc>
          <a:spcPct val="90000"/>
        </a:lnSpc>
        <a:spcBef>
          <a:spcPct val="0"/>
        </a:spcBef>
        <a:spcAft>
          <a:spcPct val="0"/>
        </a:spcAft>
        <a:defRPr lang="en-US" sz="4800" kern="1200" spc="-125"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algn="l" defTabSz="912813" rtl="0" eaLnBrk="0" fontAlgn="base" hangingPunct="0">
        <a:lnSpc>
          <a:spcPct val="90000"/>
        </a:lnSpc>
        <a:spcBef>
          <a:spcPct val="20000"/>
        </a:spcBef>
        <a:spcAft>
          <a:spcPct val="0"/>
        </a:spcAft>
        <a:buFont typeface="Arial" charset="0"/>
        <a:defRPr sz="3000" b="1" kern="1200">
          <a:solidFill>
            <a:schemeClr val="tx1"/>
          </a:solidFill>
          <a:latin typeface="Courier New" pitchFamily="49" charset="0"/>
          <a:ea typeface="+mn-ea"/>
          <a:cs typeface="Courier New" pitchFamily="49" charset="0"/>
        </a:defRPr>
      </a:lvl1pPr>
      <a:lvl2pPr marL="384175" indent="-6350" algn="l" defTabSz="912813" rtl="0" eaLnBrk="0" fontAlgn="base" hangingPunct="0">
        <a:lnSpc>
          <a:spcPct val="90000"/>
        </a:lnSpc>
        <a:spcBef>
          <a:spcPct val="20000"/>
        </a:spcBef>
        <a:spcAft>
          <a:spcPct val="0"/>
        </a:spcAft>
        <a:buFont typeface="Arial" charset="0"/>
        <a:defRPr sz="2800" b="1" kern="1200">
          <a:solidFill>
            <a:schemeClr val="tx1"/>
          </a:solidFill>
          <a:latin typeface="Courier New" pitchFamily="49" charset="0"/>
          <a:ea typeface="+mn-ea"/>
          <a:cs typeface="Courier New" pitchFamily="49" charset="0"/>
        </a:defRPr>
      </a:lvl2pPr>
      <a:lvl3pPr marL="760413" indent="-6350"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3pPr>
      <a:lvl4pPr marL="1093788" indent="6350"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4pPr>
      <a:lvl5pPr marL="1425575"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0.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4.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6.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7.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8.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9.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0.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1.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2.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3.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6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4.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6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5.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6.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7.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6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8.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6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9.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0.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1.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2.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3.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7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4.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5.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7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6.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7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7.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7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8.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7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9.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0.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1.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2.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3.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4.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5.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6.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7.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8.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9.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0.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9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1.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9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2.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9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3.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9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4.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9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5.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9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6.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9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7.xml"/><Relationship Id="rId1" Type="http://schemas.openxmlformats.org/officeDocument/2006/relationships/slideLayout" Target="../slideLayouts/slideLayout3.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p:spPr>
        <p:txBody>
          <a:bodyPr>
            <a:normAutofit fontScale="90000"/>
          </a:bodyPr>
          <a:lstStyle/>
          <a:p>
            <a:pPr algn="ctr" defTabSz="914363" eaLnBrk="1" fontAlgn="auto" hangingPunct="1">
              <a:spcAft>
                <a:spcPts val="0"/>
              </a:spcAft>
              <a:defRPr/>
            </a:pPr>
            <a:r>
              <a:rPr sz="5300" smtClean="0"/>
              <a:t>Will  Your Salvation Save You?</a:t>
            </a:r>
            <a:r>
              <a:rPr sz="5300"/>
              <a:t/>
            </a:r>
            <a:br>
              <a:rPr sz="5300"/>
            </a:br>
            <a:endParaRPr sz="4000" i="1">
              <a:solidFill>
                <a:schemeClr val="tx2"/>
              </a:solidFill>
            </a:endParaRPr>
          </a:p>
        </p:txBody>
      </p:sp>
      <p:sp>
        <p:nvSpPr>
          <p:cNvPr id="111619" name="TextBox 3"/>
          <p:cNvSpPr txBox="1">
            <a:spLocks noChangeArrowheads="1"/>
          </p:cNvSpPr>
          <p:nvPr/>
        </p:nvSpPr>
        <p:spPr bwMode="auto">
          <a:xfrm>
            <a:off x="457200" y="2514600"/>
            <a:ext cx="8229600" cy="1570038"/>
          </a:xfrm>
          <a:prstGeom prst="rect">
            <a:avLst/>
          </a:prstGeom>
          <a:noFill/>
          <a:ln w="9525">
            <a:noFill/>
            <a:miter lim="800000"/>
            <a:headEnd/>
            <a:tailEnd/>
          </a:ln>
        </p:spPr>
        <p:txBody>
          <a:bodyPr>
            <a:spAutoFit/>
          </a:bodyPr>
          <a:lstStyle/>
          <a:p>
            <a:pPr algn="ctr" eaLnBrk="1" hangingPunct="1">
              <a:defRPr/>
            </a:pPr>
            <a:r>
              <a:rPr lang="en-US" sz="4800" dirty="0">
                <a:latin typeface="+mn-lt"/>
              </a:rPr>
              <a:t>Part B: </a:t>
            </a:r>
          </a:p>
          <a:p>
            <a:pPr algn="ctr" eaLnBrk="1" hangingPunct="1">
              <a:defRPr/>
            </a:pPr>
            <a:r>
              <a:rPr lang="en-US" sz="4800" dirty="0">
                <a:latin typeface="+mn-lt"/>
              </a:rPr>
              <a:t>What the Bible Teaches</a:t>
            </a:r>
          </a:p>
        </p:txBody>
      </p:sp>
      <p:cxnSp>
        <p:nvCxnSpPr>
          <p:cNvPr id="4" name="Straight Connector 3"/>
          <p:cNvCxnSpPr/>
          <p:nvPr/>
        </p:nvCxnSpPr>
        <p:spPr>
          <a:xfrm>
            <a:off x="381000" y="9906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b="1" i="1" smtClean="0">
                <a:solidFill>
                  <a:schemeClr val="tx2"/>
                </a:solidFill>
              </a:rPr>
              <a:t>Book of Mormon</a:t>
            </a:r>
            <a:r>
              <a:rPr sz="4000" i="1" smtClean="0">
                <a:solidFill>
                  <a:schemeClr val="tx2"/>
                </a:solidFill>
              </a:rPr>
              <a:t> Problems </a:t>
            </a:r>
            <a:r>
              <a:rPr sz="5300" smtClean="0"/>
              <a:t/>
            </a:r>
            <a:br>
              <a:rPr sz="5300" smtClean="0"/>
            </a:br>
            <a:endParaRPr sz="4000" i="1">
              <a:solidFill>
                <a:schemeClr val="tx2"/>
              </a:solidFill>
            </a:endParaRPr>
          </a:p>
        </p:txBody>
      </p:sp>
      <p:sp>
        <p:nvSpPr>
          <p:cNvPr id="121859" name="TextBox 3"/>
          <p:cNvSpPr txBox="1">
            <a:spLocks noChangeArrowheads="1"/>
          </p:cNvSpPr>
          <p:nvPr/>
        </p:nvSpPr>
        <p:spPr bwMode="auto">
          <a:xfrm>
            <a:off x="457200" y="1600200"/>
            <a:ext cx="8534400" cy="4032250"/>
          </a:xfrm>
          <a:prstGeom prst="rect">
            <a:avLst/>
          </a:prstGeom>
          <a:noFill/>
          <a:ln w="9525">
            <a:noFill/>
            <a:miter lim="800000"/>
            <a:headEnd/>
            <a:tailEnd/>
          </a:ln>
        </p:spPr>
        <p:txBody>
          <a:bodyPr>
            <a:spAutoFit/>
          </a:bodyPr>
          <a:lstStyle/>
          <a:p>
            <a:pPr marL="231775" indent="-231775" eaLnBrk="1" hangingPunct="1">
              <a:defRPr/>
            </a:pPr>
            <a:r>
              <a:rPr lang="en-US" sz="3200" dirty="0"/>
              <a:t>	</a:t>
            </a:r>
            <a:r>
              <a:rPr lang="en-US" sz="3200" dirty="0">
                <a:latin typeface="+mn-lt"/>
              </a:rPr>
              <a:t>read off the English to Oliver </a:t>
            </a:r>
            <a:r>
              <a:rPr lang="en-US" sz="3200" dirty="0" err="1">
                <a:latin typeface="+mn-lt"/>
              </a:rPr>
              <a:t>Cowdery</a:t>
            </a:r>
            <a:r>
              <a:rPr lang="en-US" sz="3200" dirty="0">
                <a:latin typeface="+mn-lt"/>
              </a:rPr>
              <a:t>, who was his principal scribe, and when it was written down and repeated to Brother Joseph to see if it was correct, then it would disappear, and another character with the interpretation would appear. ” (David </a:t>
            </a:r>
            <a:r>
              <a:rPr lang="en-US" sz="3200" dirty="0" err="1">
                <a:latin typeface="+mn-lt"/>
              </a:rPr>
              <a:t>Whitmer</a:t>
            </a:r>
            <a:r>
              <a:rPr lang="en-US" sz="3200" dirty="0">
                <a:latin typeface="+mn-lt"/>
              </a:rPr>
              <a:t>, </a:t>
            </a:r>
            <a:r>
              <a:rPr lang="en-US" sz="3200" b="1" i="1" dirty="0">
                <a:latin typeface="+mn-lt"/>
              </a:rPr>
              <a:t>An Address to All Believers in Christ</a:t>
            </a:r>
            <a:r>
              <a:rPr lang="en-US" sz="3200" dirty="0">
                <a:latin typeface="+mn-lt"/>
              </a:rPr>
              <a:t>, Richmond, Mo.: </a:t>
            </a:r>
            <a:r>
              <a:rPr lang="en-US" sz="3200" dirty="0" err="1">
                <a:latin typeface="+mn-lt"/>
              </a:rPr>
              <a:t>n.p</a:t>
            </a:r>
            <a:r>
              <a:rPr lang="en-US" sz="3200" dirty="0">
                <a:latin typeface="+mn-lt"/>
              </a:rPr>
              <a:t>., 1887, p. 12.)</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b="1" i="1" smtClean="0">
                <a:solidFill>
                  <a:schemeClr val="tx2"/>
                </a:solidFill>
              </a:rPr>
              <a:t>Book of Mormon</a:t>
            </a:r>
            <a:r>
              <a:rPr sz="4000" i="1" smtClean="0">
                <a:solidFill>
                  <a:schemeClr val="tx2"/>
                </a:solidFill>
              </a:rPr>
              <a:t>  Problems</a:t>
            </a:r>
            <a:r>
              <a:rPr sz="7200" smtClean="0"/>
              <a:t/>
            </a:r>
            <a:br>
              <a:rPr sz="7200" smtClean="0"/>
            </a:br>
            <a:r>
              <a:rPr sz="5300"/>
              <a:t/>
            </a:r>
            <a:br>
              <a:rPr sz="5300"/>
            </a:br>
            <a:endParaRPr sz="4000" i="1">
              <a:solidFill>
                <a:schemeClr val="tx2"/>
              </a:solidFill>
            </a:endParaRPr>
          </a:p>
        </p:txBody>
      </p:sp>
      <p:sp>
        <p:nvSpPr>
          <p:cNvPr id="122883" name="TextBox 3"/>
          <p:cNvSpPr txBox="1">
            <a:spLocks noChangeArrowheads="1"/>
          </p:cNvSpPr>
          <p:nvPr/>
        </p:nvSpPr>
        <p:spPr bwMode="auto">
          <a:xfrm>
            <a:off x="457200" y="1600200"/>
            <a:ext cx="8534400" cy="2554288"/>
          </a:xfrm>
          <a:prstGeom prst="rect">
            <a:avLst/>
          </a:prstGeom>
          <a:noFill/>
          <a:ln w="9525">
            <a:noFill/>
            <a:miter lim="800000"/>
            <a:headEnd/>
            <a:tailEnd/>
          </a:ln>
        </p:spPr>
        <p:txBody>
          <a:bodyPr>
            <a:spAutoFit/>
          </a:bodyPr>
          <a:lstStyle/>
          <a:p>
            <a:pPr marL="231775" indent="-231775" eaLnBrk="1" hangingPunct="1">
              <a:buFont typeface="Arial" pitchFamily="34" charset="0"/>
              <a:buChar char="•"/>
              <a:defRPr/>
            </a:pPr>
            <a:r>
              <a:rPr lang="en-US" sz="3200" dirty="0">
                <a:latin typeface="+mn-lt"/>
              </a:rPr>
              <a:t>Since the original 1830 edition of </a:t>
            </a:r>
            <a:r>
              <a:rPr lang="en-US" sz="3200" b="1" i="1" dirty="0">
                <a:latin typeface="+mn-lt"/>
              </a:rPr>
              <a:t>The Book of Mormon</a:t>
            </a:r>
            <a:r>
              <a:rPr lang="en-US" sz="3200" dirty="0">
                <a:latin typeface="+mn-lt"/>
              </a:rPr>
              <a:t>, as of 1982, </a:t>
            </a:r>
            <a:r>
              <a:rPr lang="en-US" sz="3200" b="1" i="1" dirty="0">
                <a:latin typeface="+mn-lt"/>
              </a:rPr>
              <a:t>The Book of Mormon</a:t>
            </a:r>
            <a:r>
              <a:rPr lang="en-US" sz="3200" dirty="0">
                <a:latin typeface="+mn-lt"/>
              </a:rPr>
              <a:t> has undergone 3,913 word changes, and 11,849 changes when one includes punctuation changes, etc. </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i="1" smtClean="0">
                <a:solidFill>
                  <a:schemeClr val="tx2"/>
                </a:solidFill>
              </a:rPr>
              <a:t>Bible vs. </a:t>
            </a:r>
            <a:r>
              <a:rPr sz="4000" b="1" i="1" smtClean="0">
                <a:solidFill>
                  <a:schemeClr val="tx2"/>
                </a:solidFill>
              </a:rPr>
              <a:t>Book of Mormon </a:t>
            </a:r>
            <a:r>
              <a:rPr sz="7200" smtClean="0"/>
              <a:t/>
            </a:r>
            <a:br>
              <a:rPr sz="7200" smtClean="0"/>
            </a:br>
            <a:r>
              <a:rPr sz="5300"/>
              <a:t/>
            </a:r>
            <a:br>
              <a:rPr sz="5300"/>
            </a:br>
            <a:endParaRPr sz="4000" i="1">
              <a:solidFill>
                <a:schemeClr val="tx2"/>
              </a:solidFill>
            </a:endParaRPr>
          </a:p>
        </p:txBody>
      </p:sp>
      <p:sp>
        <p:nvSpPr>
          <p:cNvPr id="123907" name="TextBox 3"/>
          <p:cNvSpPr txBox="1">
            <a:spLocks noChangeArrowheads="1"/>
          </p:cNvSpPr>
          <p:nvPr/>
        </p:nvSpPr>
        <p:spPr bwMode="auto">
          <a:xfrm>
            <a:off x="457200" y="1600200"/>
            <a:ext cx="8534400" cy="4770438"/>
          </a:xfrm>
          <a:prstGeom prst="rect">
            <a:avLst/>
          </a:prstGeom>
          <a:noFill/>
          <a:ln w="9525">
            <a:noFill/>
            <a:miter lim="800000"/>
            <a:headEnd/>
            <a:tailEnd/>
          </a:ln>
        </p:spPr>
        <p:txBody>
          <a:bodyPr>
            <a:spAutoFit/>
          </a:bodyPr>
          <a:lstStyle/>
          <a:p>
            <a:pPr marL="231775" indent="-231775" eaLnBrk="1" hangingPunct="1">
              <a:buFont typeface="Arial" pitchFamily="34" charset="0"/>
              <a:buChar char="•"/>
              <a:defRPr/>
            </a:pPr>
            <a:r>
              <a:rPr lang="en-US" sz="3200" dirty="0">
                <a:latin typeface="+mn-lt"/>
              </a:rPr>
              <a:t>The Bible has tens of thousands of manuscripts, which can be examined by scholars/the public, while the Book of Mormon had only one (per Mormon sources), which has disappeared (the angel </a:t>
            </a:r>
            <a:r>
              <a:rPr lang="en-US" sz="3200" dirty="0" err="1">
                <a:latin typeface="+mn-lt"/>
              </a:rPr>
              <a:t>Moroni</a:t>
            </a:r>
            <a:r>
              <a:rPr lang="en-US" sz="3200" dirty="0">
                <a:latin typeface="+mn-lt"/>
              </a:rPr>
              <a:t> supposedly took it).</a:t>
            </a:r>
          </a:p>
          <a:p>
            <a:pPr marL="231775" indent="-231775" eaLnBrk="1" hangingPunct="1">
              <a:defRPr/>
            </a:pPr>
            <a:endParaRPr lang="en-US" sz="1600" dirty="0">
              <a:latin typeface="+mn-lt"/>
            </a:endParaRPr>
          </a:p>
          <a:p>
            <a:pPr marL="231775" indent="-231775" eaLnBrk="1" hangingPunct="1">
              <a:buFont typeface="Arial" pitchFamily="34" charset="0"/>
              <a:buChar char="•"/>
              <a:defRPr/>
            </a:pPr>
            <a:r>
              <a:rPr lang="en-US" sz="3200" dirty="0">
                <a:latin typeface="+mn-lt"/>
              </a:rPr>
              <a:t>The Bible has 40 authors who wrote over a period of about 2,000 years (including the Book of Job), and are all consistent with one another on critical topics.  </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i="1" smtClean="0">
                <a:solidFill>
                  <a:schemeClr val="tx2"/>
                </a:solidFill>
              </a:rPr>
              <a:t>Bible vs. </a:t>
            </a:r>
            <a:r>
              <a:rPr sz="4000" b="1" i="1" smtClean="0">
                <a:solidFill>
                  <a:schemeClr val="tx2"/>
                </a:solidFill>
              </a:rPr>
              <a:t>Book of Mormon </a:t>
            </a:r>
            <a:r>
              <a:rPr sz="4000" i="1" smtClean="0">
                <a:solidFill>
                  <a:schemeClr val="tx2"/>
                </a:solidFill>
              </a:rPr>
              <a:t> </a:t>
            </a:r>
            <a:r>
              <a:rPr sz="7200" smtClean="0"/>
              <a:t/>
            </a:r>
            <a:br>
              <a:rPr sz="7200" smtClean="0"/>
            </a:br>
            <a:r>
              <a:rPr sz="5300"/>
              <a:t/>
            </a:r>
            <a:br>
              <a:rPr sz="5300"/>
            </a:br>
            <a:endParaRPr sz="4000" i="1">
              <a:solidFill>
                <a:schemeClr val="tx2"/>
              </a:solidFill>
            </a:endParaRPr>
          </a:p>
        </p:txBody>
      </p:sp>
      <p:sp>
        <p:nvSpPr>
          <p:cNvPr id="124931" name="TextBox 3"/>
          <p:cNvSpPr txBox="1">
            <a:spLocks noChangeArrowheads="1"/>
          </p:cNvSpPr>
          <p:nvPr/>
        </p:nvSpPr>
        <p:spPr bwMode="auto">
          <a:xfrm>
            <a:off x="457200" y="1600200"/>
            <a:ext cx="8534400" cy="5016500"/>
          </a:xfrm>
          <a:prstGeom prst="rect">
            <a:avLst/>
          </a:prstGeom>
          <a:noFill/>
          <a:ln w="9525">
            <a:noFill/>
            <a:miter lim="800000"/>
            <a:headEnd/>
            <a:tailEnd/>
          </a:ln>
        </p:spPr>
        <p:txBody>
          <a:bodyPr>
            <a:spAutoFit/>
          </a:bodyPr>
          <a:lstStyle/>
          <a:p>
            <a:pPr marL="231775" indent="-231775" eaLnBrk="1" hangingPunct="1">
              <a:buFont typeface="Arial" pitchFamily="34" charset="0"/>
              <a:buChar char="•"/>
              <a:defRPr/>
            </a:pPr>
            <a:r>
              <a:rPr lang="en-US" sz="3200" dirty="0">
                <a:latin typeface="+mj-lt"/>
              </a:rPr>
              <a:t>The </a:t>
            </a:r>
            <a:r>
              <a:rPr lang="en-US" sz="3200" b="1" i="1" dirty="0">
                <a:latin typeface="+mj-lt"/>
              </a:rPr>
              <a:t>Book of Mormon:</a:t>
            </a:r>
          </a:p>
          <a:p>
            <a:pPr marL="688975" lvl="1" indent="-231775" eaLnBrk="1" hangingPunct="1">
              <a:buFont typeface="Arial" pitchFamily="34" charset="0"/>
              <a:buChar char="•"/>
              <a:defRPr/>
            </a:pPr>
            <a:r>
              <a:rPr lang="en-US" sz="3200" b="1" i="1" dirty="0">
                <a:latin typeface="+mj-lt"/>
              </a:rPr>
              <a:t> </a:t>
            </a:r>
            <a:r>
              <a:rPr lang="en-US" sz="3200" dirty="0">
                <a:latin typeface="+mj-lt"/>
              </a:rPr>
              <a:t>Has one “interpreter” – Joseph Smith </a:t>
            </a:r>
          </a:p>
          <a:p>
            <a:pPr marL="688975" lvl="1" indent="-231775" eaLnBrk="1" hangingPunct="1">
              <a:buFont typeface="Arial" pitchFamily="34" charset="0"/>
              <a:buChar char="•"/>
              <a:defRPr/>
            </a:pPr>
            <a:r>
              <a:rPr lang="en-US" sz="3200" dirty="0">
                <a:latin typeface="+mj-lt"/>
              </a:rPr>
              <a:t>Supposedly written in a language called “reformed Egyptian” (per Joseph Smith) which is unknown by anyone else!</a:t>
            </a:r>
          </a:p>
          <a:p>
            <a:pPr marL="688975" lvl="1" indent="-231775" eaLnBrk="1" hangingPunct="1">
              <a:buFont typeface="Arial" pitchFamily="34" charset="0"/>
              <a:buChar char="•"/>
              <a:defRPr/>
            </a:pPr>
            <a:r>
              <a:rPr lang="en-US" sz="3200" dirty="0">
                <a:latin typeface="+mj-lt"/>
              </a:rPr>
              <a:t>Interpretation of it through use of an </a:t>
            </a:r>
            <a:r>
              <a:rPr lang="en-US" sz="3200" dirty="0" err="1">
                <a:latin typeface="+mj-lt"/>
              </a:rPr>
              <a:t>occultic</a:t>
            </a:r>
            <a:r>
              <a:rPr lang="en-US" sz="3200" dirty="0">
                <a:latin typeface="+mj-lt"/>
              </a:rPr>
              <a:t> seer stone and sometimes by large “magical” spectacles!</a:t>
            </a:r>
          </a:p>
          <a:p>
            <a:pPr marL="688975" lvl="1" indent="-231775" eaLnBrk="1" hangingPunct="1">
              <a:buFont typeface="Arial" pitchFamily="34" charset="0"/>
              <a:buChar char="•"/>
              <a:defRPr/>
            </a:pPr>
            <a:r>
              <a:rPr lang="en-US" sz="3200" dirty="0">
                <a:latin typeface="+mj-lt"/>
              </a:rPr>
              <a:t>Has never had even one archaeological find support its contents – quite the contrary!</a:t>
            </a:r>
            <a:endParaRPr lang="en-US" sz="3200" dirty="0">
              <a:latin typeface="Calibri" pitchFamily="34" charset="0"/>
            </a:endParaRP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i="1" smtClean="0">
                <a:solidFill>
                  <a:schemeClr val="tx2"/>
                </a:solidFill>
              </a:rPr>
              <a:t>Bible vs. </a:t>
            </a:r>
            <a:r>
              <a:rPr sz="4000" b="1" i="1" smtClean="0">
                <a:solidFill>
                  <a:schemeClr val="tx2"/>
                </a:solidFill>
              </a:rPr>
              <a:t>Book of Mormon </a:t>
            </a:r>
            <a:r>
              <a:rPr sz="4000" i="1" smtClean="0">
                <a:solidFill>
                  <a:schemeClr val="tx2"/>
                </a:solidFill>
              </a:rPr>
              <a:t> </a:t>
            </a:r>
            <a:r>
              <a:rPr sz="7200" smtClean="0"/>
              <a:t/>
            </a:r>
            <a:br>
              <a:rPr sz="7200" smtClean="0"/>
            </a:br>
            <a:r>
              <a:rPr sz="5300"/>
              <a:t/>
            </a:r>
            <a:br>
              <a:rPr sz="5300"/>
            </a:br>
            <a:endParaRPr sz="4000" i="1">
              <a:solidFill>
                <a:schemeClr val="tx2"/>
              </a:solidFill>
            </a:endParaRPr>
          </a:p>
        </p:txBody>
      </p:sp>
      <p:sp>
        <p:nvSpPr>
          <p:cNvPr id="124931" name="TextBox 3"/>
          <p:cNvSpPr txBox="1">
            <a:spLocks noChangeArrowheads="1"/>
          </p:cNvSpPr>
          <p:nvPr/>
        </p:nvSpPr>
        <p:spPr bwMode="auto">
          <a:xfrm>
            <a:off x="457200" y="1600200"/>
            <a:ext cx="8534400" cy="2554288"/>
          </a:xfrm>
          <a:prstGeom prst="rect">
            <a:avLst/>
          </a:prstGeom>
          <a:noFill/>
          <a:ln w="9525">
            <a:noFill/>
            <a:miter lim="800000"/>
            <a:headEnd/>
            <a:tailEnd/>
          </a:ln>
        </p:spPr>
        <p:txBody>
          <a:bodyPr>
            <a:spAutoFit/>
          </a:bodyPr>
          <a:lstStyle/>
          <a:p>
            <a:pPr marL="688975" lvl="1" indent="-231775" eaLnBrk="1" hangingPunct="1">
              <a:buFont typeface="Arial" pitchFamily="34" charset="0"/>
              <a:buChar char="•"/>
              <a:defRPr/>
            </a:pPr>
            <a:r>
              <a:rPr lang="en-US" sz="3200" dirty="0">
                <a:latin typeface="+mj-lt"/>
              </a:rPr>
              <a:t>DNA evidence has totally contradicted the </a:t>
            </a:r>
            <a:r>
              <a:rPr lang="en-US" sz="3200" b="1" i="1" dirty="0">
                <a:latin typeface="+mj-lt"/>
              </a:rPr>
              <a:t>Book of Mormon’s</a:t>
            </a:r>
            <a:r>
              <a:rPr lang="en-US" sz="3200" dirty="0">
                <a:latin typeface="+mj-lt"/>
              </a:rPr>
              <a:t> story that the Indians of the New World are really descendents of Jews who earlier came to the New World from Israel!</a:t>
            </a:r>
            <a:endParaRPr lang="en-US" sz="3200" dirty="0">
              <a:latin typeface="Calibri" pitchFamily="34" charset="0"/>
            </a:endParaRP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7200" smtClean="0"/>
              <a:t/>
            </a:r>
            <a:br>
              <a:rPr sz="7200" smtClean="0"/>
            </a:br>
            <a:r>
              <a:rPr sz="5300"/>
              <a:t/>
            </a:r>
            <a:br>
              <a:rPr sz="5300"/>
            </a:br>
            <a:endParaRPr sz="4000" i="1">
              <a:solidFill>
                <a:schemeClr val="tx2"/>
              </a:solidFill>
            </a:endParaRPr>
          </a:p>
        </p:txBody>
      </p:sp>
      <p:sp>
        <p:nvSpPr>
          <p:cNvPr id="280579" name="TextBox 3"/>
          <p:cNvSpPr txBox="1">
            <a:spLocks noChangeArrowheads="1"/>
          </p:cNvSpPr>
          <p:nvPr/>
        </p:nvSpPr>
        <p:spPr bwMode="auto">
          <a:xfrm>
            <a:off x="381000" y="2286000"/>
            <a:ext cx="8534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3200">
                <a:solidFill>
                  <a:schemeClr val="tx1"/>
                </a:solidFill>
                <a:latin typeface="Calibri" pitchFamily="34" charset="0"/>
              </a:defRPr>
            </a:lvl1pPr>
            <a:lvl2pPr marL="688975" indent="-231775">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lvl="1" algn="ctr" eaLnBrk="1" hangingPunct="1"/>
            <a:r>
              <a:rPr lang="en-US" sz="4800" i="1">
                <a:solidFill>
                  <a:srgbClr val="FF0000"/>
                </a:solidFill>
              </a:rPr>
              <a:t>IT IS </a:t>
            </a:r>
            <a:r>
              <a:rPr lang="en-US" sz="4800" i="1" u="sng">
                <a:solidFill>
                  <a:srgbClr val="FF0000"/>
                </a:solidFill>
              </a:rPr>
              <a:t>NOT</a:t>
            </a:r>
            <a:r>
              <a:rPr lang="en-US" sz="4800" i="1">
                <a:solidFill>
                  <a:srgbClr val="FF0000"/>
                </a:solidFill>
              </a:rPr>
              <a:t> THE BIBLE </a:t>
            </a:r>
          </a:p>
          <a:p>
            <a:pPr lvl="1" algn="ctr" eaLnBrk="1" hangingPunct="1"/>
            <a:r>
              <a:rPr lang="en-US" sz="4800" i="1">
                <a:solidFill>
                  <a:srgbClr val="FF0000"/>
                </a:solidFill>
              </a:rPr>
              <a:t>WHICH HAS THE PROBLEMS!</a:t>
            </a:r>
          </a:p>
        </p:txBody>
      </p:sp>
      <p:cxnSp>
        <p:nvCxnSpPr>
          <p:cNvPr id="4" name="Straight Connector 3"/>
          <p:cNvCxnSpPr/>
          <p:nvPr/>
        </p:nvCxnSpPr>
        <p:spPr>
          <a:xfrm>
            <a:off x="304800" y="9144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8262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8262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eaLnBrk="1" hangingPunct="1">
              <a:defRPr/>
            </a:pPr>
            <a:r>
              <a:rPr lang="en-US" sz="6000" b="1" dirty="0">
                <a:solidFill>
                  <a:srgbClr val="FFC000"/>
                </a:solidFill>
                <a:latin typeface="+mn-lt"/>
              </a:rPr>
              <a:t>Comments</a:t>
            </a:r>
          </a:p>
        </p:txBody>
      </p:sp>
      <p:sp>
        <p:nvSpPr>
          <p:cNvPr id="282631" name="TextBox 6"/>
          <p:cNvSpPr txBox="1">
            <a:spLocks noChangeArrowheads="1"/>
          </p:cNvSpPr>
          <p:nvPr/>
        </p:nvSpPr>
        <p:spPr bwMode="auto">
          <a:xfrm>
            <a:off x="2590800" y="838200"/>
            <a:ext cx="60261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algn="ctr" eaLnBrk="1" hangingPunct="1"/>
            <a:r>
              <a:rPr lang="en-US" b="1">
                <a:solidFill>
                  <a:schemeClr val="bg1"/>
                </a:solidFill>
                <a:latin typeface="Arial" charset="0"/>
              </a:rPr>
              <a:t>Will Your Salvation Save You?</a:t>
            </a:r>
          </a:p>
        </p:txBody>
      </p:sp>
      <p:sp>
        <p:nvSpPr>
          <p:cNvPr id="132104" name="TextBox 7"/>
          <p:cNvSpPr txBox="1">
            <a:spLocks noChangeArrowheads="1"/>
          </p:cNvSpPr>
          <p:nvPr/>
        </p:nvSpPr>
        <p:spPr bwMode="auto">
          <a:xfrm>
            <a:off x="2209800" y="2819400"/>
            <a:ext cx="6705600" cy="2062163"/>
          </a:xfrm>
          <a:prstGeom prst="rect">
            <a:avLst/>
          </a:prstGeom>
          <a:noFill/>
          <a:ln w="9525">
            <a:noFill/>
            <a:miter lim="800000"/>
            <a:headEnd/>
            <a:tailEnd/>
          </a:ln>
        </p:spPr>
        <p:txBody>
          <a:bodyPr>
            <a:spAutoFit/>
          </a:bodyPr>
          <a:lstStyle/>
          <a:p>
            <a:pPr algn="ctr" eaLnBrk="1" hangingPunct="1">
              <a:defRPr/>
            </a:pPr>
            <a:r>
              <a:rPr lang="en-US" sz="3200" dirty="0">
                <a:latin typeface="+mn-lt"/>
              </a:rPr>
              <a:t>An examination of what the Bible teaches, and how it compares to Mormonism’s salvations will now be conducted. </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8467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8467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3200400"/>
            <a:ext cx="1107996" cy="2701958"/>
          </a:xfrm>
          <a:prstGeom prst="rect">
            <a:avLst/>
          </a:prstGeom>
          <a:noFill/>
        </p:spPr>
        <p:txBody>
          <a:bodyPr vert="vert270" wrap="none">
            <a:spAutoFit/>
          </a:bodyPr>
          <a:lstStyle/>
          <a:p>
            <a:pPr eaLnBrk="1" hangingPunct="1">
              <a:defRPr/>
            </a:pPr>
            <a:r>
              <a:rPr lang="en-US" sz="6000" b="1" dirty="0">
                <a:solidFill>
                  <a:srgbClr val="FFC000"/>
                </a:solidFill>
                <a:latin typeface="+mn-lt"/>
              </a:rPr>
              <a:t>Analysis</a:t>
            </a:r>
          </a:p>
        </p:txBody>
      </p:sp>
      <p:sp>
        <p:nvSpPr>
          <p:cNvPr id="125959" name="TextBox 6"/>
          <p:cNvSpPr txBox="1">
            <a:spLocks noChangeArrowheads="1"/>
          </p:cNvSpPr>
          <p:nvPr/>
        </p:nvSpPr>
        <p:spPr bwMode="auto">
          <a:xfrm>
            <a:off x="2590800" y="838200"/>
            <a:ext cx="6061275" cy="1569660"/>
          </a:xfrm>
          <a:prstGeom prst="rect">
            <a:avLst/>
          </a:prstGeom>
          <a:noFill/>
          <a:ln w="9525">
            <a:noFill/>
            <a:miter lim="800000"/>
            <a:headEnd/>
            <a:tailEnd/>
          </a:ln>
        </p:spPr>
        <p:txBody>
          <a:bodyPr wrap="none">
            <a:spAutoFit/>
          </a:bodyPr>
          <a:lstStyle/>
          <a:p>
            <a:pPr eaLnBrk="1" hangingPunct="1">
              <a:defRPr/>
            </a:pPr>
            <a:r>
              <a:rPr lang="en-US" sz="3200" b="1" dirty="0">
                <a:solidFill>
                  <a:schemeClr val="bg1"/>
                </a:solidFill>
              </a:rPr>
              <a:t>Will Your Salvation Save You?</a:t>
            </a:r>
          </a:p>
          <a:p>
            <a:pPr eaLnBrk="1" hangingPunct="1">
              <a:defRPr/>
            </a:pPr>
            <a:r>
              <a:rPr lang="en-US" sz="3200" b="1" dirty="0">
                <a:ln>
                  <a:solidFill>
                    <a:sysClr val="windowText" lastClr="000000"/>
                  </a:solidFill>
                </a:ln>
                <a:solidFill>
                  <a:schemeClr val="tx2">
                    <a:lumMod val="75000"/>
                  </a:schemeClr>
                </a:solidFill>
              </a:rPr>
              <a:t>Summary of Biblical Salvation</a:t>
            </a:r>
            <a:endParaRPr lang="en-US" sz="3200" b="1" dirty="0">
              <a:solidFill>
                <a:schemeClr val="bg1"/>
              </a:solidFill>
            </a:endParaRPr>
          </a:p>
          <a:p>
            <a:pPr eaLnBrk="1" hangingPunct="1">
              <a:defRPr/>
            </a:pPr>
            <a:endParaRPr lang="en-US" sz="3200" b="1" dirty="0">
              <a:solidFill>
                <a:schemeClr val="bg1"/>
              </a:solidFill>
            </a:endParaRPr>
          </a:p>
        </p:txBody>
      </p:sp>
      <p:sp>
        <p:nvSpPr>
          <p:cNvPr id="133128" name="TextBox 7"/>
          <p:cNvSpPr txBox="1">
            <a:spLocks noChangeArrowheads="1"/>
          </p:cNvSpPr>
          <p:nvPr/>
        </p:nvSpPr>
        <p:spPr bwMode="auto">
          <a:xfrm>
            <a:off x="2286000" y="2590800"/>
            <a:ext cx="6705600" cy="2062163"/>
          </a:xfrm>
          <a:prstGeom prst="rect">
            <a:avLst/>
          </a:prstGeom>
          <a:noFill/>
          <a:ln w="9525">
            <a:noFill/>
            <a:miter lim="800000"/>
            <a:headEnd/>
            <a:tailEnd/>
          </a:ln>
        </p:spPr>
        <p:txBody>
          <a:bodyPr>
            <a:spAutoFit/>
          </a:bodyPr>
          <a:lstStyle/>
          <a:p>
            <a:pPr eaLnBrk="1" hangingPunct="1">
              <a:defRPr/>
            </a:pPr>
            <a:r>
              <a:rPr lang="en-US" sz="3200" dirty="0">
                <a:latin typeface="+mn-lt"/>
              </a:rPr>
              <a:t>If Mormonism’s salvations/exaltation were true, one should not find in God’s Word, the Bible, the following doctrines:</a:t>
            </a:r>
            <a:endParaRPr lang="en-US" sz="1600" dirty="0">
              <a:latin typeface="+mn-lt"/>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8672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8672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9" name="TextBox 6"/>
          <p:cNvSpPr txBox="1">
            <a:spLocks noChangeArrowheads="1"/>
          </p:cNvSpPr>
          <p:nvPr/>
        </p:nvSpPr>
        <p:spPr bwMode="auto">
          <a:xfrm>
            <a:off x="2590800" y="838200"/>
            <a:ext cx="6061275" cy="1569660"/>
          </a:xfrm>
          <a:prstGeom prst="rect">
            <a:avLst/>
          </a:prstGeom>
          <a:noFill/>
          <a:ln w="9525">
            <a:noFill/>
            <a:miter lim="800000"/>
            <a:headEnd/>
            <a:tailEnd/>
          </a:ln>
        </p:spPr>
        <p:txBody>
          <a:bodyPr wrap="none">
            <a:spAutoFit/>
          </a:bodyPr>
          <a:lstStyle/>
          <a:p>
            <a:pPr eaLnBrk="1" hangingPunct="1">
              <a:defRPr/>
            </a:pPr>
            <a:r>
              <a:rPr lang="en-US" sz="3200" b="1" dirty="0">
                <a:solidFill>
                  <a:schemeClr val="bg1"/>
                </a:solidFill>
              </a:rPr>
              <a:t>Will Your Salvation Save You?</a:t>
            </a:r>
          </a:p>
          <a:p>
            <a:pPr eaLnBrk="1" hangingPunct="1">
              <a:defRPr/>
            </a:pPr>
            <a:r>
              <a:rPr lang="en-US" sz="3200" b="1" dirty="0">
                <a:ln>
                  <a:solidFill>
                    <a:sysClr val="windowText" lastClr="000000"/>
                  </a:solidFill>
                </a:ln>
                <a:solidFill>
                  <a:schemeClr val="tx2">
                    <a:lumMod val="75000"/>
                  </a:schemeClr>
                </a:solidFill>
              </a:rPr>
              <a:t>Summary of Biblical Salvation</a:t>
            </a:r>
            <a:endParaRPr lang="en-US" sz="3200" b="1" dirty="0">
              <a:solidFill>
                <a:schemeClr val="bg1"/>
              </a:solidFill>
            </a:endParaRPr>
          </a:p>
          <a:p>
            <a:pPr eaLnBrk="1" hangingPunct="1">
              <a:defRPr/>
            </a:pPr>
            <a:endParaRPr lang="en-US" sz="3200" b="1" dirty="0">
              <a:solidFill>
                <a:schemeClr val="bg1"/>
              </a:solidFill>
            </a:endParaRPr>
          </a:p>
        </p:txBody>
      </p:sp>
      <p:sp>
        <p:nvSpPr>
          <p:cNvPr id="134151" name="TextBox 7"/>
          <p:cNvSpPr txBox="1">
            <a:spLocks noChangeArrowheads="1"/>
          </p:cNvSpPr>
          <p:nvPr/>
        </p:nvSpPr>
        <p:spPr bwMode="auto">
          <a:xfrm>
            <a:off x="2286000" y="2333625"/>
            <a:ext cx="6705600" cy="2554288"/>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b="1" i="1" dirty="0">
                <a:solidFill>
                  <a:srgbClr val="FF0000"/>
                </a:solidFill>
                <a:latin typeface="+mn-lt"/>
              </a:rPr>
              <a:t>There is only one true salvation, not degrees thereof </a:t>
            </a:r>
            <a:r>
              <a:rPr lang="en-US" sz="3200" dirty="0">
                <a:latin typeface="+mn-lt"/>
              </a:rPr>
              <a:t>(Mormonism has two salvations – general and individual, with different degrees for the individual type).</a:t>
            </a:r>
          </a:p>
        </p:txBody>
      </p:sp>
      <p:sp>
        <p:nvSpPr>
          <p:cNvPr id="9" name="TextBox 8"/>
          <p:cNvSpPr txBox="1"/>
          <p:nvPr/>
        </p:nvSpPr>
        <p:spPr>
          <a:xfrm>
            <a:off x="838200" y="3200400"/>
            <a:ext cx="1107996" cy="2854358"/>
          </a:xfrm>
          <a:prstGeom prst="rect">
            <a:avLst/>
          </a:prstGeom>
          <a:noFill/>
        </p:spPr>
        <p:txBody>
          <a:bodyPr vert="vert270">
            <a:spAutoFit/>
          </a:bodyPr>
          <a:lstStyle/>
          <a:p>
            <a:pPr algn="ctr" eaLnBrk="1" hangingPunct="1">
              <a:defRPr/>
            </a:pPr>
            <a:r>
              <a:rPr lang="en-US" sz="6000" b="1" dirty="0">
                <a:solidFill>
                  <a:srgbClr val="FFC000"/>
                </a:solidFill>
                <a:latin typeface="+mn-lt"/>
              </a:rPr>
              <a:t>Analysis</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8877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8877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7767" name="TextBox 6"/>
          <p:cNvSpPr txBox="1">
            <a:spLocks noChangeArrowheads="1"/>
          </p:cNvSpPr>
          <p:nvPr/>
        </p:nvSpPr>
        <p:spPr bwMode="auto">
          <a:xfrm>
            <a:off x="2590800" y="838200"/>
            <a:ext cx="6061275" cy="1569660"/>
          </a:xfrm>
          <a:prstGeom prst="rect">
            <a:avLst/>
          </a:prstGeom>
          <a:noFill/>
          <a:ln w="9525">
            <a:noFill/>
            <a:miter lim="800000"/>
            <a:headEnd/>
            <a:tailEnd/>
          </a:ln>
        </p:spPr>
        <p:txBody>
          <a:bodyPr wrap="none">
            <a:spAutoFit/>
          </a:bodyPr>
          <a:lstStyle/>
          <a:p>
            <a:pPr eaLnBrk="1" hangingPunct="1">
              <a:defRPr/>
            </a:pPr>
            <a:r>
              <a:rPr lang="en-US" sz="3200" b="1" dirty="0">
                <a:solidFill>
                  <a:schemeClr val="bg1"/>
                </a:solidFill>
              </a:rPr>
              <a:t>Will Your Salvation Save You?</a:t>
            </a:r>
          </a:p>
          <a:p>
            <a:pPr eaLnBrk="1" hangingPunct="1">
              <a:defRPr/>
            </a:pPr>
            <a:r>
              <a:rPr lang="en-US" sz="3200" b="1" dirty="0">
                <a:ln>
                  <a:solidFill>
                    <a:sysClr val="windowText" lastClr="000000"/>
                  </a:solidFill>
                </a:ln>
                <a:solidFill>
                  <a:schemeClr val="tx2">
                    <a:lumMod val="75000"/>
                  </a:schemeClr>
                </a:solidFill>
              </a:rPr>
              <a:t>Summary of Biblical Salvation</a:t>
            </a:r>
            <a:endParaRPr lang="en-US" sz="3200" b="1" dirty="0">
              <a:solidFill>
                <a:schemeClr val="bg1"/>
              </a:solidFill>
            </a:endParaRPr>
          </a:p>
          <a:p>
            <a:pPr eaLnBrk="1" hangingPunct="1">
              <a:defRPr/>
            </a:pPr>
            <a:endParaRPr lang="en-US" sz="3200" b="1" dirty="0">
              <a:solidFill>
                <a:schemeClr val="bg1"/>
              </a:solidFill>
            </a:endParaRPr>
          </a:p>
        </p:txBody>
      </p:sp>
      <p:sp>
        <p:nvSpPr>
          <p:cNvPr id="135175" name="TextBox 7"/>
          <p:cNvSpPr txBox="1">
            <a:spLocks noChangeArrowheads="1"/>
          </p:cNvSpPr>
          <p:nvPr/>
        </p:nvSpPr>
        <p:spPr bwMode="auto">
          <a:xfrm>
            <a:off x="2286000" y="2333625"/>
            <a:ext cx="6705600" cy="4216400"/>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2800" b="1" i="1" dirty="0">
                <a:solidFill>
                  <a:srgbClr val="FF0000"/>
                </a:solidFill>
                <a:latin typeface="+mn-lt"/>
              </a:rPr>
              <a:t>Only faith and dependence in: Jesus Christ, his atonement on the cross for the forgiveness of one’s sins, and his resurrection are needed for eternal life (i.e., full salvation)</a:t>
            </a:r>
            <a:r>
              <a:rPr lang="en-US" sz="2800" i="1" dirty="0">
                <a:solidFill>
                  <a:srgbClr val="FF0000"/>
                </a:solidFill>
                <a:latin typeface="+mn-lt"/>
              </a:rPr>
              <a:t> </a:t>
            </a:r>
          </a:p>
          <a:p>
            <a:pPr marL="231775" indent="-231775" eaLnBrk="1" hangingPunct="1">
              <a:defRPr/>
            </a:pPr>
            <a:endParaRPr lang="en-US" sz="1600" i="1" dirty="0">
              <a:solidFill>
                <a:srgbClr val="FF0000"/>
              </a:solidFill>
              <a:latin typeface="+mn-lt"/>
            </a:endParaRPr>
          </a:p>
          <a:p>
            <a:pPr marL="231775" indent="-231775" eaLnBrk="1" hangingPunct="1">
              <a:defRPr/>
            </a:pPr>
            <a:r>
              <a:rPr lang="en-US" sz="2800" i="1" dirty="0">
                <a:solidFill>
                  <a:srgbClr val="FF0000"/>
                </a:solidFill>
                <a:latin typeface="+mn-lt"/>
              </a:rPr>
              <a:t>	</a:t>
            </a:r>
            <a:r>
              <a:rPr lang="en-US" sz="2800" i="1" dirty="0">
                <a:latin typeface="+mn-lt"/>
              </a:rPr>
              <a:t>Note:  </a:t>
            </a:r>
            <a:r>
              <a:rPr lang="en-US" sz="2800" dirty="0">
                <a:latin typeface="+mn-lt"/>
              </a:rPr>
              <a:t>faith in Mormonism does not result in either of Mormonism’s two salvations;  it is required in its Jesus for its full individual salvation, but is totally inadequate to </a:t>
            </a:r>
          </a:p>
        </p:txBody>
      </p:sp>
      <p:sp>
        <p:nvSpPr>
          <p:cNvPr id="9" name="TextBox 8"/>
          <p:cNvSpPr txBox="1"/>
          <p:nvPr/>
        </p:nvSpPr>
        <p:spPr>
          <a:xfrm>
            <a:off x="838200" y="3200400"/>
            <a:ext cx="1107996" cy="2854358"/>
          </a:xfrm>
          <a:prstGeom prst="rect">
            <a:avLst/>
          </a:prstGeom>
          <a:noFill/>
        </p:spPr>
        <p:txBody>
          <a:bodyPr vert="vert270">
            <a:spAutoFit/>
          </a:bodyPr>
          <a:lstStyle/>
          <a:p>
            <a:pPr algn="ctr" eaLnBrk="1" hangingPunct="1">
              <a:defRPr/>
            </a:pPr>
            <a:r>
              <a:rPr lang="en-US" sz="6000" b="1" dirty="0">
                <a:solidFill>
                  <a:srgbClr val="FFC000"/>
                </a:solidFill>
                <a:latin typeface="+mn-lt"/>
              </a:rPr>
              <a:t>Analysis</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i="1" smtClean="0">
                <a:solidFill>
                  <a:schemeClr val="tx2"/>
                </a:solidFill>
              </a:rPr>
              <a:t> Reliability of Bible Manuscripts </a:t>
            </a:r>
            <a:r>
              <a:rPr sz="5300"/>
              <a:t/>
            </a:r>
            <a:br>
              <a:rPr sz="5300"/>
            </a:br>
            <a:endParaRPr sz="4000" i="1">
              <a:solidFill>
                <a:schemeClr val="tx2"/>
              </a:solidFill>
            </a:endParaRPr>
          </a:p>
        </p:txBody>
      </p:sp>
      <p:sp>
        <p:nvSpPr>
          <p:cNvPr id="253955" name="TextBox 3"/>
          <p:cNvSpPr txBox="1">
            <a:spLocks noChangeArrowheads="1"/>
          </p:cNvSpPr>
          <p:nvPr/>
        </p:nvSpPr>
        <p:spPr bwMode="auto">
          <a:xfrm>
            <a:off x="457200" y="1828800"/>
            <a:ext cx="82296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latin typeface="Arial" charset="0"/>
              </a:rPr>
              <a:t>Mormons typically think the Bible is correct “insofar as it is correctly translated.”  On a practical level, they believe the Bible is correct except where it contradicts Mormon doctrine [how convenient!].</a:t>
            </a:r>
            <a:endParaRPr lang="en-US"/>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9081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9082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8791" name="TextBox 6"/>
          <p:cNvSpPr txBox="1">
            <a:spLocks noChangeArrowheads="1"/>
          </p:cNvSpPr>
          <p:nvPr/>
        </p:nvSpPr>
        <p:spPr bwMode="auto">
          <a:xfrm>
            <a:off x="2590800" y="838200"/>
            <a:ext cx="6061275" cy="1077218"/>
          </a:xfrm>
          <a:prstGeom prst="rect">
            <a:avLst/>
          </a:prstGeom>
          <a:noFill/>
          <a:ln w="9525">
            <a:noFill/>
            <a:miter lim="800000"/>
            <a:headEnd/>
            <a:tailEnd/>
          </a:ln>
        </p:spPr>
        <p:txBody>
          <a:bodyPr wrap="none">
            <a:spAutoFit/>
          </a:bodyPr>
          <a:lstStyle/>
          <a:p>
            <a:pPr eaLnBrk="1" hangingPunct="1">
              <a:defRPr/>
            </a:pPr>
            <a:r>
              <a:rPr lang="en-US" sz="3200" b="1" dirty="0">
                <a:solidFill>
                  <a:schemeClr val="bg1"/>
                </a:solidFill>
              </a:rPr>
              <a:t>Will Your Salvation Save You?</a:t>
            </a:r>
          </a:p>
          <a:p>
            <a:pPr eaLnBrk="1" hangingPunct="1">
              <a:defRPr/>
            </a:pPr>
            <a:r>
              <a:rPr lang="en-US" sz="3200" b="1" dirty="0">
                <a:ln>
                  <a:solidFill>
                    <a:sysClr val="windowText" lastClr="000000"/>
                  </a:solidFill>
                </a:ln>
                <a:solidFill>
                  <a:schemeClr val="tx2">
                    <a:lumMod val="75000"/>
                  </a:schemeClr>
                </a:solidFill>
              </a:rPr>
              <a:t>Summary of Biblical Salvation</a:t>
            </a:r>
            <a:endParaRPr lang="en-US" sz="3200" b="1" dirty="0">
              <a:solidFill>
                <a:schemeClr val="bg1"/>
              </a:solidFill>
            </a:endParaRPr>
          </a:p>
        </p:txBody>
      </p:sp>
      <p:sp>
        <p:nvSpPr>
          <p:cNvPr id="8" name="TextBox 7"/>
          <p:cNvSpPr txBox="1"/>
          <p:nvPr/>
        </p:nvSpPr>
        <p:spPr>
          <a:xfrm>
            <a:off x="2286000" y="2333625"/>
            <a:ext cx="6705600" cy="1077913"/>
          </a:xfrm>
          <a:prstGeom prst="rect">
            <a:avLst/>
          </a:prstGeom>
          <a:noFill/>
        </p:spPr>
        <p:txBody>
          <a:bodyPr>
            <a:spAutoFit/>
          </a:bodyPr>
          <a:lstStyle/>
          <a:p>
            <a:pPr marL="231775" indent="-231775" eaLnBrk="1" hangingPunct="1">
              <a:defRPr/>
            </a:pPr>
            <a:r>
              <a:rPr lang="en-US" sz="3200" dirty="0">
                <a:latin typeface="+mn-lt"/>
                <a:cs typeface="Arial" panose="020B0604020202020204" pitchFamily="34" charset="0"/>
              </a:rPr>
              <a:t>	obtain full salvation, which depends on works, works, and more works.</a:t>
            </a:r>
            <a:endParaRPr lang="en-US" sz="3200" b="1" i="1" dirty="0">
              <a:solidFill>
                <a:srgbClr val="FF0000"/>
              </a:solidFill>
              <a:latin typeface="+mn-lt"/>
            </a:endParaRPr>
          </a:p>
        </p:txBody>
      </p:sp>
      <p:sp>
        <p:nvSpPr>
          <p:cNvPr id="9" name="TextBox 8"/>
          <p:cNvSpPr txBox="1"/>
          <p:nvPr/>
        </p:nvSpPr>
        <p:spPr>
          <a:xfrm>
            <a:off x="838200" y="3200400"/>
            <a:ext cx="1107996" cy="2854358"/>
          </a:xfrm>
          <a:prstGeom prst="rect">
            <a:avLst/>
          </a:prstGeom>
          <a:noFill/>
        </p:spPr>
        <p:txBody>
          <a:bodyPr vert="vert270">
            <a:spAutoFit/>
          </a:bodyPr>
          <a:lstStyle/>
          <a:p>
            <a:pPr algn="ctr" eaLnBrk="1" hangingPunct="1">
              <a:defRPr/>
            </a:pPr>
            <a:r>
              <a:rPr lang="en-US" sz="6000" b="1" dirty="0">
                <a:solidFill>
                  <a:srgbClr val="FFC000"/>
                </a:solidFill>
                <a:latin typeface="+mn-lt"/>
              </a:rPr>
              <a:t>Analysis</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9286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9286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8791" name="TextBox 6"/>
          <p:cNvSpPr txBox="1">
            <a:spLocks noChangeArrowheads="1"/>
          </p:cNvSpPr>
          <p:nvPr/>
        </p:nvSpPr>
        <p:spPr bwMode="auto">
          <a:xfrm>
            <a:off x="2590800" y="838200"/>
            <a:ext cx="6061275" cy="1077218"/>
          </a:xfrm>
          <a:prstGeom prst="rect">
            <a:avLst/>
          </a:prstGeom>
          <a:noFill/>
          <a:ln w="9525">
            <a:noFill/>
            <a:miter lim="800000"/>
            <a:headEnd/>
            <a:tailEnd/>
          </a:ln>
        </p:spPr>
        <p:txBody>
          <a:bodyPr wrap="none">
            <a:spAutoFit/>
          </a:bodyPr>
          <a:lstStyle/>
          <a:p>
            <a:pPr eaLnBrk="1" hangingPunct="1">
              <a:defRPr/>
            </a:pPr>
            <a:r>
              <a:rPr lang="en-US" sz="3200" b="1" dirty="0">
                <a:solidFill>
                  <a:schemeClr val="bg1"/>
                </a:solidFill>
              </a:rPr>
              <a:t>Will Your Salvation Save You?</a:t>
            </a:r>
          </a:p>
          <a:p>
            <a:pPr eaLnBrk="1" hangingPunct="1">
              <a:defRPr/>
            </a:pPr>
            <a:r>
              <a:rPr lang="en-US" sz="3200" b="1" dirty="0">
                <a:ln>
                  <a:solidFill>
                    <a:sysClr val="windowText" lastClr="000000"/>
                  </a:solidFill>
                </a:ln>
                <a:solidFill>
                  <a:schemeClr val="tx2">
                    <a:lumMod val="75000"/>
                  </a:schemeClr>
                </a:solidFill>
              </a:rPr>
              <a:t>Summary of Biblical Salvation</a:t>
            </a:r>
            <a:endParaRPr lang="en-US" sz="3200" b="1" dirty="0">
              <a:solidFill>
                <a:schemeClr val="bg1"/>
              </a:solidFill>
            </a:endParaRPr>
          </a:p>
        </p:txBody>
      </p:sp>
      <p:sp>
        <p:nvSpPr>
          <p:cNvPr id="137223" name="TextBox 7"/>
          <p:cNvSpPr txBox="1">
            <a:spLocks noChangeArrowheads="1"/>
          </p:cNvSpPr>
          <p:nvPr/>
        </p:nvSpPr>
        <p:spPr bwMode="auto">
          <a:xfrm>
            <a:off x="2286000" y="2333625"/>
            <a:ext cx="6705600" cy="2554288"/>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b="1" i="1" dirty="0">
                <a:solidFill>
                  <a:srgbClr val="FF0000"/>
                </a:solidFill>
                <a:latin typeface="+mn-lt"/>
              </a:rPr>
              <a:t>Depending on one’s good works to any degree for full salvation will result in damnation </a:t>
            </a:r>
            <a:r>
              <a:rPr lang="en-US" sz="3200" dirty="0">
                <a:latin typeface="+mn-lt"/>
              </a:rPr>
              <a:t>(as previously shown this is obviously not true in Mormonism).</a:t>
            </a:r>
            <a:endParaRPr lang="en-US" sz="1600" dirty="0">
              <a:latin typeface="+mn-lt"/>
            </a:endParaRPr>
          </a:p>
        </p:txBody>
      </p:sp>
      <p:sp>
        <p:nvSpPr>
          <p:cNvPr id="9" name="TextBox 8"/>
          <p:cNvSpPr txBox="1"/>
          <p:nvPr/>
        </p:nvSpPr>
        <p:spPr>
          <a:xfrm>
            <a:off x="838200" y="3200400"/>
            <a:ext cx="1107996" cy="2854358"/>
          </a:xfrm>
          <a:prstGeom prst="rect">
            <a:avLst/>
          </a:prstGeom>
          <a:noFill/>
        </p:spPr>
        <p:txBody>
          <a:bodyPr vert="vert270">
            <a:spAutoFit/>
          </a:bodyPr>
          <a:lstStyle/>
          <a:p>
            <a:pPr algn="ctr" eaLnBrk="1" hangingPunct="1">
              <a:defRPr/>
            </a:pPr>
            <a:r>
              <a:rPr lang="en-US" sz="6000" b="1" dirty="0">
                <a:solidFill>
                  <a:srgbClr val="FFC000"/>
                </a:solidFill>
                <a:latin typeface="+mn-lt"/>
              </a:rPr>
              <a:t>Analysis</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9491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9491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815" name="TextBox 6"/>
          <p:cNvSpPr txBox="1">
            <a:spLocks noChangeArrowheads="1"/>
          </p:cNvSpPr>
          <p:nvPr/>
        </p:nvSpPr>
        <p:spPr bwMode="auto">
          <a:xfrm>
            <a:off x="2590800" y="838200"/>
            <a:ext cx="6061275" cy="1077218"/>
          </a:xfrm>
          <a:prstGeom prst="rect">
            <a:avLst/>
          </a:prstGeom>
          <a:noFill/>
          <a:ln w="9525">
            <a:noFill/>
            <a:miter lim="800000"/>
            <a:headEnd/>
            <a:tailEnd/>
          </a:ln>
        </p:spPr>
        <p:txBody>
          <a:bodyPr wrap="none">
            <a:spAutoFit/>
          </a:bodyPr>
          <a:lstStyle/>
          <a:p>
            <a:pPr eaLnBrk="1" hangingPunct="1">
              <a:defRPr/>
            </a:pPr>
            <a:r>
              <a:rPr lang="en-US" sz="3200" b="1" dirty="0">
                <a:solidFill>
                  <a:schemeClr val="bg1"/>
                </a:solidFill>
              </a:rPr>
              <a:t>Will Your Salvation Save You?</a:t>
            </a:r>
          </a:p>
          <a:p>
            <a:pPr eaLnBrk="1" hangingPunct="1">
              <a:defRPr/>
            </a:pPr>
            <a:r>
              <a:rPr lang="en-US" sz="3200" b="1" dirty="0">
                <a:ln>
                  <a:solidFill>
                    <a:sysClr val="windowText" lastClr="000000"/>
                  </a:solidFill>
                </a:ln>
                <a:solidFill>
                  <a:schemeClr val="tx2">
                    <a:lumMod val="75000"/>
                  </a:schemeClr>
                </a:solidFill>
              </a:rPr>
              <a:t>Summary of Biblical Salvation</a:t>
            </a:r>
            <a:endParaRPr lang="en-US" sz="3200" b="1" dirty="0">
              <a:solidFill>
                <a:schemeClr val="bg1"/>
              </a:solidFill>
            </a:endParaRPr>
          </a:p>
        </p:txBody>
      </p:sp>
      <p:sp>
        <p:nvSpPr>
          <p:cNvPr id="138247" name="TextBox 7"/>
          <p:cNvSpPr txBox="1">
            <a:spLocks noChangeArrowheads="1"/>
          </p:cNvSpPr>
          <p:nvPr/>
        </p:nvSpPr>
        <p:spPr bwMode="auto">
          <a:xfrm>
            <a:off x="2286000" y="2333625"/>
            <a:ext cx="6705600" cy="4032250"/>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b="1" i="1" dirty="0">
                <a:solidFill>
                  <a:srgbClr val="FF0000"/>
                </a:solidFill>
                <a:latin typeface="+mn-lt"/>
              </a:rPr>
              <a:t>Full salvation can be a present condition, not just a future one </a:t>
            </a:r>
            <a:r>
              <a:rPr lang="en-US" sz="3200" b="1" dirty="0">
                <a:latin typeface="+mn-lt"/>
              </a:rPr>
              <a:t> </a:t>
            </a:r>
            <a:r>
              <a:rPr lang="en-US" sz="3200" dirty="0">
                <a:latin typeface="+mn-lt"/>
              </a:rPr>
              <a:t>(Mormonism’s full salvation or exaltation depends on one’s past AND future works, both before and after one’s future physical resurrection; hence, full salvation cannot ever be a present possession in Mormonism). </a:t>
            </a:r>
          </a:p>
        </p:txBody>
      </p:sp>
      <p:sp>
        <p:nvSpPr>
          <p:cNvPr id="9" name="TextBox 8"/>
          <p:cNvSpPr txBox="1"/>
          <p:nvPr/>
        </p:nvSpPr>
        <p:spPr>
          <a:xfrm>
            <a:off x="838200" y="3200400"/>
            <a:ext cx="1107996" cy="2854358"/>
          </a:xfrm>
          <a:prstGeom prst="rect">
            <a:avLst/>
          </a:prstGeom>
          <a:noFill/>
        </p:spPr>
        <p:txBody>
          <a:bodyPr vert="vert270">
            <a:spAutoFit/>
          </a:bodyPr>
          <a:lstStyle/>
          <a:p>
            <a:pPr algn="ctr" eaLnBrk="1" hangingPunct="1">
              <a:defRPr/>
            </a:pPr>
            <a:r>
              <a:rPr lang="en-US" sz="6000" b="1" dirty="0">
                <a:solidFill>
                  <a:srgbClr val="FFC000"/>
                </a:solidFill>
                <a:latin typeface="+mn-lt"/>
              </a:rPr>
              <a:t>Analysis</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9696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9696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0839" name="TextBox 6"/>
          <p:cNvSpPr txBox="1">
            <a:spLocks noChangeArrowheads="1"/>
          </p:cNvSpPr>
          <p:nvPr/>
        </p:nvSpPr>
        <p:spPr bwMode="auto">
          <a:xfrm>
            <a:off x="2590800" y="838200"/>
            <a:ext cx="6061275" cy="1077218"/>
          </a:xfrm>
          <a:prstGeom prst="rect">
            <a:avLst/>
          </a:prstGeom>
          <a:noFill/>
          <a:ln w="9525">
            <a:noFill/>
            <a:miter lim="800000"/>
            <a:headEnd/>
            <a:tailEnd/>
          </a:ln>
        </p:spPr>
        <p:txBody>
          <a:bodyPr wrap="none">
            <a:spAutoFit/>
          </a:bodyPr>
          <a:lstStyle/>
          <a:p>
            <a:pPr eaLnBrk="1" hangingPunct="1">
              <a:defRPr/>
            </a:pPr>
            <a:r>
              <a:rPr lang="en-US" sz="3200" b="1" dirty="0">
                <a:solidFill>
                  <a:schemeClr val="bg1"/>
                </a:solidFill>
              </a:rPr>
              <a:t>Will Your Salvation Save You?</a:t>
            </a:r>
          </a:p>
          <a:p>
            <a:pPr eaLnBrk="1" hangingPunct="1">
              <a:defRPr/>
            </a:pPr>
            <a:r>
              <a:rPr lang="en-US" sz="3200" b="1" dirty="0">
                <a:ln>
                  <a:solidFill>
                    <a:sysClr val="windowText" lastClr="000000"/>
                  </a:solidFill>
                </a:ln>
                <a:solidFill>
                  <a:schemeClr val="tx2">
                    <a:lumMod val="75000"/>
                  </a:schemeClr>
                </a:solidFill>
              </a:rPr>
              <a:t>Summary of Biblical Salvation</a:t>
            </a:r>
            <a:endParaRPr lang="en-US" sz="3200" b="1" dirty="0">
              <a:solidFill>
                <a:schemeClr val="bg1"/>
              </a:solidFill>
            </a:endParaRPr>
          </a:p>
        </p:txBody>
      </p:sp>
      <p:sp>
        <p:nvSpPr>
          <p:cNvPr id="139271" name="TextBox 7"/>
          <p:cNvSpPr txBox="1">
            <a:spLocks noChangeArrowheads="1"/>
          </p:cNvSpPr>
          <p:nvPr/>
        </p:nvSpPr>
        <p:spPr bwMode="auto">
          <a:xfrm>
            <a:off x="2286000" y="2333625"/>
            <a:ext cx="6705600" cy="3540125"/>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b="1" i="1" dirty="0">
                <a:solidFill>
                  <a:srgbClr val="FF0000"/>
                </a:solidFill>
                <a:latin typeface="+mn-lt"/>
              </a:rPr>
              <a:t>A confident assurance of being (present tense) fully saved now and in the future</a:t>
            </a:r>
            <a:r>
              <a:rPr lang="en-US" sz="3200" b="1" dirty="0">
                <a:latin typeface="+mn-lt"/>
              </a:rPr>
              <a:t> </a:t>
            </a:r>
            <a:r>
              <a:rPr lang="en-US" sz="3200" dirty="0">
                <a:latin typeface="+mn-lt"/>
              </a:rPr>
              <a:t>(can’t have full assurance of full salvation in Mormonism since this awaits future works before and after one’s physical resurrection)</a:t>
            </a:r>
          </a:p>
        </p:txBody>
      </p:sp>
      <p:sp>
        <p:nvSpPr>
          <p:cNvPr id="9" name="TextBox 8"/>
          <p:cNvSpPr txBox="1"/>
          <p:nvPr/>
        </p:nvSpPr>
        <p:spPr>
          <a:xfrm>
            <a:off x="838200" y="3200400"/>
            <a:ext cx="1107996" cy="2854358"/>
          </a:xfrm>
          <a:prstGeom prst="rect">
            <a:avLst/>
          </a:prstGeom>
          <a:noFill/>
        </p:spPr>
        <p:txBody>
          <a:bodyPr vert="vert270">
            <a:spAutoFit/>
          </a:bodyPr>
          <a:lstStyle/>
          <a:p>
            <a:pPr algn="ctr" eaLnBrk="1" hangingPunct="1">
              <a:defRPr/>
            </a:pPr>
            <a:r>
              <a:rPr lang="en-US" sz="6000" b="1" dirty="0">
                <a:solidFill>
                  <a:srgbClr val="FFC000"/>
                </a:solidFill>
                <a:latin typeface="+mn-lt"/>
              </a:rPr>
              <a:t>Analysis</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9901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9901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9" name="TextBox 6"/>
          <p:cNvSpPr txBox="1">
            <a:spLocks noChangeArrowheads="1"/>
          </p:cNvSpPr>
          <p:nvPr/>
        </p:nvSpPr>
        <p:spPr bwMode="auto">
          <a:xfrm>
            <a:off x="2286000" y="838200"/>
            <a:ext cx="66045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eaLnBrk="1" hangingPunct="1">
              <a:defRPr/>
            </a:pPr>
            <a:r>
              <a:rPr lang="en-US" sz="3200" b="1" dirty="0">
                <a:ln>
                  <a:solidFill>
                    <a:sysClr val="windowText" lastClr="000000"/>
                  </a:solidFill>
                </a:ln>
                <a:solidFill>
                  <a:schemeClr val="tx2">
                    <a:lumMod val="75000"/>
                  </a:schemeClr>
                </a:solidFill>
              </a:rPr>
              <a:t>There is Only One True Salvation</a:t>
            </a:r>
            <a:endParaRPr lang="en-US" sz="3200" b="1" dirty="0">
              <a:solidFill>
                <a:schemeClr val="bg1"/>
              </a:solidFill>
            </a:endParaRPr>
          </a:p>
        </p:txBody>
      </p:sp>
      <p:sp>
        <p:nvSpPr>
          <p:cNvPr id="8" name="TextBox 7"/>
          <p:cNvSpPr txBox="1"/>
          <p:nvPr/>
        </p:nvSpPr>
        <p:spPr>
          <a:xfrm>
            <a:off x="2286000" y="2333625"/>
            <a:ext cx="6705600" cy="2800350"/>
          </a:xfrm>
          <a:prstGeom prst="rect">
            <a:avLst/>
          </a:prstGeom>
          <a:noFill/>
        </p:spPr>
        <p:txBody>
          <a:bodyPr>
            <a:spAutoFit/>
          </a:bodyPr>
          <a:lstStyle/>
          <a:p>
            <a:pPr eaLnBrk="1" hangingPunct="1">
              <a:defRPr/>
            </a:pPr>
            <a:r>
              <a:rPr lang="en-US" sz="3200" dirty="0">
                <a:latin typeface="+mn-lt"/>
                <a:cs typeface="Arial" panose="020B0604020202020204" pitchFamily="34" charset="0"/>
              </a:rPr>
              <a:t>The Bible recognizes only one true salvation, and not the general and individual salvations of Mormonism.</a:t>
            </a:r>
          </a:p>
          <a:p>
            <a:pPr eaLnBrk="1" hangingPunct="1">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3200" dirty="0">
                <a:latin typeface="+mn-lt"/>
                <a:cs typeface="Arial" panose="020B0604020202020204" pitchFamily="34" charset="0"/>
              </a:rPr>
              <a:t>Ephesians 4:5 – “…there is only one Lord, one faith, one baptism…”</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0105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0106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9" name="TextBox 6"/>
          <p:cNvSpPr txBox="1">
            <a:spLocks noChangeArrowheads="1"/>
          </p:cNvSpPr>
          <p:nvPr/>
        </p:nvSpPr>
        <p:spPr bwMode="auto">
          <a:xfrm>
            <a:off x="2286000" y="838200"/>
            <a:ext cx="66045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eaLnBrk="1" hangingPunct="1">
              <a:defRPr/>
            </a:pPr>
            <a:r>
              <a:rPr lang="en-US" sz="3200" b="1" dirty="0">
                <a:ln>
                  <a:solidFill>
                    <a:sysClr val="windowText" lastClr="000000"/>
                  </a:solidFill>
                </a:ln>
                <a:solidFill>
                  <a:schemeClr val="tx2">
                    <a:lumMod val="75000"/>
                  </a:schemeClr>
                </a:solidFill>
              </a:rPr>
              <a:t>There is Only One True Salvation</a:t>
            </a:r>
            <a:endParaRPr lang="en-US" sz="3200" b="1" dirty="0">
              <a:solidFill>
                <a:schemeClr val="bg1"/>
              </a:solidFill>
            </a:endParaRPr>
          </a:p>
        </p:txBody>
      </p:sp>
      <p:sp>
        <p:nvSpPr>
          <p:cNvPr id="141319" name="TextBox 7"/>
          <p:cNvSpPr txBox="1">
            <a:spLocks noChangeArrowheads="1"/>
          </p:cNvSpPr>
          <p:nvPr/>
        </p:nvSpPr>
        <p:spPr bwMode="auto">
          <a:xfrm>
            <a:off x="2286000" y="2333625"/>
            <a:ext cx="6705600" cy="3786188"/>
          </a:xfrm>
          <a:prstGeom prst="rect">
            <a:avLst/>
          </a:prstGeom>
          <a:noFill/>
          <a:ln w="9525">
            <a:noFill/>
            <a:miter lim="800000"/>
            <a:headEnd/>
            <a:tailEnd/>
          </a:ln>
        </p:spPr>
        <p:txBody>
          <a:bodyPr>
            <a:spAutoFit/>
          </a:bodyPr>
          <a:lstStyle/>
          <a:p>
            <a:pPr eaLnBrk="1" hangingPunct="1">
              <a:defRPr/>
            </a:pPr>
            <a:r>
              <a:rPr lang="en-US" sz="3200" dirty="0">
                <a:latin typeface="+mn-lt"/>
              </a:rPr>
              <a:t>While Eph. 4:5 does not specifically include the words “one salvation,” the phrase “one Lord, one faith, one baptism” obviously is  meant to include the thought of “one salvation.”</a:t>
            </a:r>
          </a:p>
          <a:p>
            <a:pPr eaLnBrk="1" hangingPunct="1">
              <a:defRPr/>
            </a:pPr>
            <a:endParaRPr lang="en-US" sz="1600" dirty="0">
              <a:latin typeface="+mn-lt"/>
            </a:endParaRPr>
          </a:p>
          <a:p>
            <a:pPr eaLnBrk="1" hangingPunct="1">
              <a:defRPr/>
            </a:pPr>
            <a:r>
              <a:rPr lang="en-US" sz="3200" i="1" dirty="0">
                <a:latin typeface="+mn-lt"/>
              </a:rPr>
              <a:t>The balance of this treatment will clearly show this.  </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0310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0310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9" name="TextBox 6"/>
          <p:cNvSpPr txBox="1">
            <a:spLocks noChangeArrowheads="1"/>
          </p:cNvSpPr>
          <p:nvPr/>
        </p:nvSpPr>
        <p:spPr bwMode="auto">
          <a:xfrm>
            <a:off x="2286000" y="838200"/>
            <a:ext cx="66045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eaLnBrk="1" hangingPunct="1">
              <a:defRPr/>
            </a:pPr>
            <a:r>
              <a:rPr lang="en-US" sz="3200" b="1" dirty="0">
                <a:ln>
                  <a:solidFill>
                    <a:sysClr val="windowText" lastClr="000000"/>
                  </a:solidFill>
                </a:ln>
                <a:solidFill>
                  <a:schemeClr val="tx2">
                    <a:lumMod val="75000"/>
                  </a:schemeClr>
                </a:solidFill>
              </a:rPr>
              <a:t>There is Only One True Salvation</a:t>
            </a:r>
            <a:endParaRPr lang="en-US" sz="3200" b="1" dirty="0">
              <a:solidFill>
                <a:schemeClr val="bg1"/>
              </a:solidFill>
            </a:endParaRPr>
          </a:p>
        </p:txBody>
      </p:sp>
      <p:sp>
        <p:nvSpPr>
          <p:cNvPr id="8" name="TextBox 7"/>
          <p:cNvSpPr txBox="1"/>
          <p:nvPr/>
        </p:nvSpPr>
        <p:spPr>
          <a:xfrm>
            <a:off x="2286000" y="2333625"/>
            <a:ext cx="6705600" cy="4278313"/>
          </a:xfrm>
          <a:prstGeom prst="rect">
            <a:avLst/>
          </a:prstGeom>
          <a:noFill/>
        </p:spPr>
        <p:txBody>
          <a:bodyPr>
            <a:spAutoFit/>
          </a:bodyPr>
          <a:lstStyle/>
          <a:p>
            <a:pPr eaLnBrk="1" hangingPunct="1">
              <a:defRPr/>
            </a:pPr>
            <a:r>
              <a:rPr lang="en-US" sz="3200" dirty="0">
                <a:latin typeface="+mn-lt"/>
                <a:cs typeface="Arial" panose="020B0604020202020204" pitchFamily="34" charset="0"/>
              </a:rPr>
              <a:t>In the following treatise, the expression “faith in Jesus Christ” or similar statements in the Bible or as used by this presentation include the following three things:</a:t>
            </a:r>
          </a:p>
          <a:p>
            <a:pPr eaLnBrk="1" hangingPunct="1">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3200" dirty="0">
                <a:latin typeface="+mn-lt"/>
                <a:cs typeface="Arial" panose="020B0604020202020204" pitchFamily="34" charset="0"/>
              </a:rPr>
              <a:t>First, faith and trust in the Bible’s Jesus Christ as one’s God, Lord, and Savior.</a:t>
            </a: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0515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0515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9" name="TextBox 6"/>
          <p:cNvSpPr txBox="1">
            <a:spLocks noChangeArrowheads="1"/>
          </p:cNvSpPr>
          <p:nvPr/>
        </p:nvSpPr>
        <p:spPr bwMode="auto">
          <a:xfrm>
            <a:off x="2286000" y="838200"/>
            <a:ext cx="66045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eaLnBrk="1" hangingPunct="1">
              <a:defRPr/>
            </a:pPr>
            <a:r>
              <a:rPr lang="en-US" sz="3200" b="1" dirty="0">
                <a:ln>
                  <a:solidFill>
                    <a:sysClr val="windowText" lastClr="000000"/>
                  </a:solidFill>
                </a:ln>
                <a:solidFill>
                  <a:schemeClr val="tx2">
                    <a:lumMod val="75000"/>
                  </a:schemeClr>
                </a:solidFill>
              </a:rPr>
              <a:t>There is Only One True Salvation</a:t>
            </a:r>
            <a:endParaRPr lang="en-US" sz="3200" b="1" dirty="0">
              <a:solidFill>
                <a:schemeClr val="bg1"/>
              </a:solidFill>
            </a:endParaRPr>
          </a:p>
        </p:txBody>
      </p:sp>
      <p:sp>
        <p:nvSpPr>
          <p:cNvPr id="143367" name="TextBox 7"/>
          <p:cNvSpPr txBox="1">
            <a:spLocks noChangeArrowheads="1"/>
          </p:cNvSpPr>
          <p:nvPr/>
        </p:nvSpPr>
        <p:spPr bwMode="auto">
          <a:xfrm>
            <a:off x="2286000" y="2333625"/>
            <a:ext cx="6705600" cy="3786188"/>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Second, having asked Christ for forgiveness of ALL of one’s sins.</a:t>
            </a:r>
          </a:p>
          <a:p>
            <a:pPr marL="231775" indent="-231775" eaLnBrk="1" hangingPunct="1">
              <a:defRPr/>
            </a:pPr>
            <a:endParaRPr lang="en-US" sz="1600" dirty="0">
              <a:latin typeface="+mn-lt"/>
            </a:endParaRPr>
          </a:p>
          <a:p>
            <a:pPr marL="231775" indent="-231775" eaLnBrk="1" hangingPunct="1">
              <a:buFont typeface="Arial" charset="0"/>
              <a:buChar char="•"/>
              <a:defRPr/>
            </a:pPr>
            <a:r>
              <a:rPr lang="en-US" sz="3200" dirty="0">
                <a:latin typeface="+mn-lt"/>
              </a:rPr>
              <a:t>Third, having dependence/trust on Christ and his blood atonement on the cross, and his resurrection, as the means by which one’s sins have been fully paid for and forgiven.</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0720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0720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9" name="TextBox 6"/>
          <p:cNvSpPr txBox="1">
            <a:spLocks noChangeArrowheads="1"/>
          </p:cNvSpPr>
          <p:nvPr/>
        </p:nvSpPr>
        <p:spPr bwMode="auto">
          <a:xfrm>
            <a:off x="2286000" y="838200"/>
            <a:ext cx="66045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Definition of Biblical Terms</a:t>
            </a:r>
            <a:endParaRPr lang="en-US" sz="3200" b="1" dirty="0">
              <a:solidFill>
                <a:schemeClr val="bg1"/>
              </a:solidFill>
            </a:endParaRPr>
          </a:p>
        </p:txBody>
      </p:sp>
      <p:sp>
        <p:nvSpPr>
          <p:cNvPr id="8" name="TextBox 7"/>
          <p:cNvSpPr txBox="1"/>
          <p:nvPr/>
        </p:nvSpPr>
        <p:spPr>
          <a:xfrm>
            <a:off x="2286000" y="2333625"/>
            <a:ext cx="6705600" cy="3786188"/>
          </a:xfrm>
          <a:prstGeom prst="rect">
            <a:avLst/>
          </a:prstGeom>
          <a:noFill/>
        </p:spPr>
        <p:txBody>
          <a:bodyPr>
            <a:spAutoFit/>
          </a:bodyPr>
          <a:lstStyle/>
          <a:p>
            <a:pPr eaLnBrk="1" hangingPunct="1">
              <a:defRPr/>
            </a:pPr>
            <a:r>
              <a:rPr lang="en-US" sz="3200" dirty="0">
                <a:latin typeface="+mn-lt"/>
                <a:cs typeface="Arial" panose="020B0604020202020204" pitchFamily="34" charset="0"/>
              </a:rPr>
              <a:t>Before proceeding, some definitions and comments are needed:</a:t>
            </a:r>
          </a:p>
          <a:p>
            <a:pPr eaLnBrk="1" hangingPunct="1">
              <a:defRPr/>
            </a:pPr>
            <a:endParaRPr lang="en-US" sz="1600" dirty="0">
              <a:latin typeface="+mn-lt"/>
              <a:cs typeface="Arial" panose="020B0604020202020204" pitchFamily="34" charset="0"/>
            </a:endParaRPr>
          </a:p>
          <a:p>
            <a:pPr marL="280988" indent="-280988" eaLnBrk="1" hangingPunct="1">
              <a:buFont typeface="Arial" pitchFamily="34" charset="0"/>
              <a:buChar char="•"/>
              <a:defRPr/>
            </a:pPr>
            <a:r>
              <a:rPr lang="en-US" sz="3200" dirty="0">
                <a:latin typeface="+mn-lt"/>
                <a:cs typeface="Arial" panose="020B0604020202020204" pitchFamily="34" charset="0"/>
              </a:rPr>
              <a:t>Sin:  is lawlessness, all unrighteousness, to transgress the commands of God (see I John 3:4, 5:17;  I Samuel 15:24; Daniel 9:11; James 4:17; etc.)</a:t>
            </a: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0925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0925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9" name="TextBox 6"/>
          <p:cNvSpPr txBox="1">
            <a:spLocks noChangeArrowheads="1"/>
          </p:cNvSpPr>
          <p:nvPr/>
        </p:nvSpPr>
        <p:spPr bwMode="auto">
          <a:xfrm>
            <a:off x="2286000" y="838200"/>
            <a:ext cx="66045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Definition of Biblical Terms</a:t>
            </a:r>
            <a:endParaRPr lang="en-US" sz="3200" b="1" dirty="0">
              <a:solidFill>
                <a:schemeClr val="bg1"/>
              </a:solidFill>
            </a:endParaRPr>
          </a:p>
        </p:txBody>
      </p:sp>
      <p:sp>
        <p:nvSpPr>
          <p:cNvPr id="145415" name="TextBox 7"/>
          <p:cNvSpPr txBox="1">
            <a:spLocks noChangeArrowheads="1"/>
          </p:cNvSpPr>
          <p:nvPr/>
        </p:nvSpPr>
        <p:spPr bwMode="auto">
          <a:xfrm>
            <a:off x="2286000" y="2333625"/>
            <a:ext cx="6705600" cy="4032250"/>
          </a:xfrm>
          <a:prstGeom prst="rect">
            <a:avLst/>
          </a:prstGeom>
          <a:noFill/>
          <a:ln w="9525">
            <a:noFill/>
            <a:miter lim="800000"/>
            <a:headEnd/>
            <a:tailEnd/>
          </a:ln>
        </p:spPr>
        <p:txBody>
          <a:bodyPr>
            <a:spAutoFit/>
          </a:bodyPr>
          <a:lstStyle/>
          <a:p>
            <a:pPr marL="280988" indent="-280988" eaLnBrk="1" hangingPunct="1">
              <a:buFont typeface="Arial" charset="0"/>
              <a:buChar char="•"/>
              <a:defRPr/>
            </a:pPr>
            <a:r>
              <a:rPr lang="en-US" sz="3200" dirty="0">
                <a:latin typeface="+mn-lt"/>
              </a:rPr>
              <a:t>All have sinned:  I John 1:10, 1:8; Rom. 3:9-10, 3:23, 5:12; Gal. 3:22; John 3:7-9; Eph. 2:10; etc.</a:t>
            </a:r>
          </a:p>
          <a:p>
            <a:pPr marL="280988" indent="-280988" eaLnBrk="1" hangingPunct="1">
              <a:buFont typeface="Arial" charset="0"/>
              <a:buChar char="•"/>
              <a:defRPr/>
            </a:pPr>
            <a:endParaRPr lang="en-US" sz="3200" dirty="0">
              <a:latin typeface="+mn-lt"/>
            </a:endParaRPr>
          </a:p>
          <a:p>
            <a:pPr marL="280988" indent="-280988" eaLnBrk="1" hangingPunct="1">
              <a:buFont typeface="Arial" charset="0"/>
              <a:buChar char="•"/>
              <a:defRPr/>
            </a:pPr>
            <a:r>
              <a:rPr lang="en-US" sz="3200" dirty="0">
                <a:latin typeface="+mn-lt"/>
              </a:rPr>
              <a:t>Sin’s results:  spiritual death, damnation (separation from God for all eternity) Rom. 6:22-23; John 8:21, 24; etc.</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i="1" smtClean="0">
                <a:solidFill>
                  <a:schemeClr val="tx2"/>
                </a:solidFill>
              </a:rPr>
              <a:t>Reliability of Bible Manuscripts </a:t>
            </a:r>
            <a:r>
              <a:rPr sz="5300" smtClean="0"/>
              <a:t/>
            </a:r>
            <a:br>
              <a:rPr sz="5300" smtClean="0"/>
            </a:br>
            <a:endParaRPr sz="4000" i="1">
              <a:solidFill>
                <a:schemeClr val="tx2"/>
              </a:solidFill>
            </a:endParaRPr>
          </a:p>
        </p:txBody>
      </p:sp>
      <p:sp>
        <p:nvSpPr>
          <p:cNvPr id="106499" name="TextBox 3"/>
          <p:cNvSpPr txBox="1">
            <a:spLocks noChangeArrowheads="1"/>
          </p:cNvSpPr>
          <p:nvPr/>
        </p:nvSpPr>
        <p:spPr bwMode="auto">
          <a:xfrm>
            <a:off x="457200" y="1828800"/>
            <a:ext cx="8229600" cy="4278313"/>
          </a:xfrm>
          <a:prstGeom prst="rect">
            <a:avLst/>
          </a:prstGeom>
          <a:noFill/>
          <a:ln w="9525">
            <a:noFill/>
            <a:miter lim="800000"/>
            <a:headEnd/>
            <a:tailEnd/>
          </a:ln>
        </p:spPr>
        <p:txBody>
          <a:bodyPr>
            <a:spAutoFit/>
          </a:bodyPr>
          <a:lstStyle/>
          <a:p>
            <a:pPr eaLnBrk="1" hangingPunct="1">
              <a:defRPr/>
            </a:pPr>
            <a:r>
              <a:rPr lang="en-US" sz="3200" dirty="0">
                <a:latin typeface="+mn-lt"/>
              </a:rPr>
              <a:t>The subject of the reliability of the Bible and its manuscripts has to be the subject of another discussion outside this presentation due to time limitations.  Suffice it to say here:</a:t>
            </a:r>
          </a:p>
          <a:p>
            <a:pPr eaLnBrk="1" hangingPunct="1">
              <a:defRPr/>
            </a:pPr>
            <a:endParaRPr lang="en-US" sz="1600" dirty="0">
              <a:latin typeface="+mn-lt"/>
            </a:endParaRPr>
          </a:p>
          <a:p>
            <a:pPr marL="231775" indent="-231775" eaLnBrk="1" hangingPunct="1">
              <a:buFont typeface="Arial" pitchFamily="34" charset="0"/>
              <a:buChar char="•"/>
              <a:defRPr/>
            </a:pPr>
            <a:r>
              <a:rPr lang="en-US" sz="3200" dirty="0">
                <a:latin typeface="+mn-lt"/>
              </a:rPr>
              <a:t>Documents of antiquity typically have 1 – 5 surviving manuscripts, and the earliest (oldest) version is typically 700 – 1400 years from its original.</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1129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1130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9" name="TextBox 6"/>
          <p:cNvSpPr txBox="1">
            <a:spLocks noChangeArrowheads="1"/>
          </p:cNvSpPr>
          <p:nvPr/>
        </p:nvSpPr>
        <p:spPr bwMode="auto">
          <a:xfrm>
            <a:off x="2286000" y="838200"/>
            <a:ext cx="66045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Definition of Biblical Terms</a:t>
            </a:r>
            <a:endParaRPr lang="en-US" sz="3200" b="1" dirty="0">
              <a:solidFill>
                <a:schemeClr val="bg1"/>
              </a:solidFill>
            </a:endParaRPr>
          </a:p>
        </p:txBody>
      </p:sp>
      <p:sp>
        <p:nvSpPr>
          <p:cNvPr id="146439" name="TextBox 7"/>
          <p:cNvSpPr txBox="1">
            <a:spLocks noChangeArrowheads="1"/>
          </p:cNvSpPr>
          <p:nvPr/>
        </p:nvSpPr>
        <p:spPr bwMode="auto">
          <a:xfrm>
            <a:off x="2286000" y="2333625"/>
            <a:ext cx="6705600" cy="4278313"/>
          </a:xfrm>
          <a:prstGeom prst="rect">
            <a:avLst/>
          </a:prstGeom>
          <a:noFill/>
          <a:ln w="9525">
            <a:noFill/>
            <a:miter lim="800000"/>
            <a:headEnd/>
            <a:tailEnd/>
          </a:ln>
        </p:spPr>
        <p:txBody>
          <a:bodyPr>
            <a:spAutoFit/>
          </a:bodyPr>
          <a:lstStyle/>
          <a:p>
            <a:pPr marL="280988" indent="-280988" eaLnBrk="1" hangingPunct="1">
              <a:buFont typeface="Arial" charset="0"/>
              <a:buChar char="•"/>
              <a:defRPr/>
            </a:pPr>
            <a:r>
              <a:rPr lang="en-US" sz="3200" dirty="0">
                <a:latin typeface="+mn-lt"/>
              </a:rPr>
              <a:t>Christ physically died on the cross:  I Cor. 8:11, 15:3, 12 &amp; 18; Luke 24:46, Rom. 5:6-10, etc.</a:t>
            </a:r>
          </a:p>
          <a:p>
            <a:pPr marL="280988" indent="-280988" eaLnBrk="1" hangingPunct="1">
              <a:defRPr/>
            </a:pPr>
            <a:endParaRPr lang="en-US" sz="1600" dirty="0">
              <a:latin typeface="+mn-lt"/>
            </a:endParaRPr>
          </a:p>
          <a:p>
            <a:pPr marL="280988" indent="-280988" eaLnBrk="1" hangingPunct="1">
              <a:buFont typeface="Arial" charset="0"/>
              <a:buChar char="•"/>
              <a:defRPr/>
            </a:pPr>
            <a:r>
              <a:rPr lang="en-US" sz="3200" dirty="0">
                <a:latin typeface="+mn-lt"/>
              </a:rPr>
              <a:t>Christ’s death on the cross atones for ALL sins (not just Adam’s fall):  I Pet. 3:18; I John 1:7; Heb. 9:26; Rom. 3:24-25;  Mat. 26:28; Rev. 1:5; Heb. 10:10, 12, &amp; 14; etc. </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1334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1334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9" name="TextBox 6"/>
          <p:cNvSpPr txBox="1">
            <a:spLocks noChangeArrowheads="1"/>
          </p:cNvSpPr>
          <p:nvPr/>
        </p:nvSpPr>
        <p:spPr bwMode="auto">
          <a:xfrm>
            <a:off x="2286000" y="838200"/>
            <a:ext cx="66045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Definition of Biblical Terms</a:t>
            </a:r>
            <a:endParaRPr lang="en-US" sz="3200" b="1" dirty="0">
              <a:solidFill>
                <a:schemeClr val="bg1"/>
              </a:solidFill>
            </a:endParaRPr>
          </a:p>
        </p:txBody>
      </p:sp>
      <p:sp>
        <p:nvSpPr>
          <p:cNvPr id="147463" name="TextBox 7"/>
          <p:cNvSpPr txBox="1">
            <a:spLocks noChangeArrowheads="1"/>
          </p:cNvSpPr>
          <p:nvPr/>
        </p:nvSpPr>
        <p:spPr bwMode="auto">
          <a:xfrm>
            <a:off x="2286000" y="2333625"/>
            <a:ext cx="6705600" cy="3292475"/>
          </a:xfrm>
          <a:prstGeom prst="rect">
            <a:avLst/>
          </a:prstGeom>
          <a:noFill/>
          <a:ln w="9525">
            <a:noFill/>
            <a:miter lim="800000"/>
            <a:headEnd/>
            <a:tailEnd/>
          </a:ln>
        </p:spPr>
        <p:txBody>
          <a:bodyPr>
            <a:spAutoFit/>
          </a:bodyPr>
          <a:lstStyle/>
          <a:p>
            <a:pPr marL="280988" indent="-280988" eaLnBrk="1" hangingPunct="1">
              <a:buFont typeface="Arial" charset="0"/>
              <a:buChar char="•"/>
              <a:defRPr/>
            </a:pPr>
            <a:r>
              <a:rPr lang="en-US" sz="3200" dirty="0">
                <a:latin typeface="+mn-lt"/>
              </a:rPr>
              <a:t>One must repent of one’s sins:  Luke 13:3, 15:7, 10; 24:46-47; Acts 3:19, 11:18, 17:30-31; Rom. 2:4-5; etc.</a:t>
            </a:r>
          </a:p>
          <a:p>
            <a:pPr marL="280988" indent="-280988" eaLnBrk="1" hangingPunct="1">
              <a:buFont typeface="Arial" charset="0"/>
              <a:buChar char="•"/>
              <a:defRPr/>
            </a:pPr>
            <a:endParaRPr lang="en-US" sz="1600" dirty="0">
              <a:latin typeface="+mn-lt"/>
            </a:endParaRPr>
          </a:p>
          <a:p>
            <a:pPr marL="280988" indent="-280988" eaLnBrk="1" hangingPunct="1">
              <a:buFont typeface="Arial" charset="0"/>
              <a:buChar char="•"/>
              <a:defRPr/>
            </a:pPr>
            <a:r>
              <a:rPr lang="en-US" sz="3200" dirty="0">
                <a:latin typeface="+mn-lt"/>
              </a:rPr>
              <a:t>One must confess Christ:  Rom. 10:9-11; I John 4:15; Mat. 10:32-33; Luke 12:8-9; etc.  </a:t>
            </a: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1539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1539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9" name="TextBox 6"/>
          <p:cNvSpPr txBox="1">
            <a:spLocks noChangeArrowheads="1"/>
          </p:cNvSpPr>
          <p:nvPr/>
        </p:nvSpPr>
        <p:spPr bwMode="auto">
          <a:xfrm>
            <a:off x="2286000" y="838200"/>
            <a:ext cx="66045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Definition of Biblical Terms</a:t>
            </a:r>
            <a:endParaRPr lang="en-US" sz="3200" b="1" dirty="0">
              <a:solidFill>
                <a:schemeClr val="bg1"/>
              </a:solidFill>
            </a:endParaRPr>
          </a:p>
        </p:txBody>
      </p:sp>
      <p:sp>
        <p:nvSpPr>
          <p:cNvPr id="148487" name="TextBox 7"/>
          <p:cNvSpPr txBox="1">
            <a:spLocks noChangeArrowheads="1"/>
          </p:cNvSpPr>
          <p:nvPr/>
        </p:nvSpPr>
        <p:spPr bwMode="auto">
          <a:xfrm>
            <a:off x="2286000" y="2333625"/>
            <a:ext cx="6705600" cy="1570038"/>
          </a:xfrm>
          <a:prstGeom prst="rect">
            <a:avLst/>
          </a:prstGeom>
          <a:noFill/>
          <a:ln w="9525">
            <a:noFill/>
            <a:miter lim="800000"/>
            <a:headEnd/>
            <a:tailEnd/>
          </a:ln>
        </p:spPr>
        <p:txBody>
          <a:bodyPr>
            <a:spAutoFit/>
          </a:bodyPr>
          <a:lstStyle/>
          <a:p>
            <a:pPr marL="280988" indent="-280988" eaLnBrk="1" hangingPunct="1">
              <a:buFont typeface="Arial" charset="0"/>
              <a:buChar char="•"/>
              <a:defRPr/>
            </a:pPr>
            <a:r>
              <a:rPr lang="en-US" sz="3200" dirty="0">
                <a:latin typeface="+mn-lt"/>
              </a:rPr>
              <a:t>Believe in Jesus Christ as one’s Personal Savior:  next section will present these verses.</a:t>
            </a: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1744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1744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2098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8" name="TextBox 7"/>
          <p:cNvSpPr txBox="1"/>
          <p:nvPr/>
        </p:nvSpPr>
        <p:spPr>
          <a:xfrm>
            <a:off x="2286000" y="2333625"/>
            <a:ext cx="6705600" cy="3846513"/>
          </a:xfrm>
          <a:prstGeom prst="rect">
            <a:avLst/>
          </a:prstGeom>
          <a:noFill/>
        </p:spPr>
        <p:txBody>
          <a:bodyPr>
            <a:spAutoFit/>
          </a:bodyPr>
          <a:lstStyle/>
          <a:p>
            <a:pPr eaLnBrk="1" hangingPunct="1">
              <a:defRPr/>
            </a:pPr>
            <a:r>
              <a:rPr lang="en-US" sz="2800" dirty="0">
                <a:latin typeface="+mn-lt"/>
                <a:cs typeface="Arial" panose="020B0604020202020204" pitchFamily="34" charset="0"/>
              </a:rPr>
              <a:t>This section will be divided into three main parts, with verses that state:</a:t>
            </a:r>
          </a:p>
          <a:p>
            <a:pPr eaLnBrk="1" hangingPunct="1">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2800" dirty="0">
                <a:latin typeface="+mn-lt"/>
                <a:cs typeface="Arial" panose="020B0604020202020204" pitchFamily="34" charset="0"/>
              </a:rPr>
              <a:t>One is saved by faith in Jesus Christ and not by works</a:t>
            </a:r>
          </a:p>
          <a:p>
            <a:pPr marL="231775" indent="-231775" eaLnBrk="1" hangingPunct="1">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2800" dirty="0">
                <a:latin typeface="+mn-lt"/>
                <a:cs typeface="Arial" panose="020B0604020202020204" pitchFamily="34" charset="0"/>
              </a:rPr>
              <a:t>One is saved by faith in Jesus Christ </a:t>
            </a:r>
            <a:r>
              <a:rPr lang="en-US" sz="2800" i="1" dirty="0">
                <a:latin typeface="+mn-lt"/>
                <a:cs typeface="Arial" panose="020B0604020202020204" pitchFamily="34" charset="0"/>
              </a:rPr>
              <a:t>(and therefore no works are needed)</a:t>
            </a:r>
          </a:p>
          <a:p>
            <a:pPr marL="231775" indent="-231775" eaLnBrk="1" hangingPunct="1">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2800" dirty="0">
                <a:latin typeface="+mn-lt"/>
                <a:cs typeface="Arial" panose="020B0604020202020204" pitchFamily="34" charset="0"/>
              </a:rPr>
              <a:t>Works do not save anyone</a:t>
            </a:r>
            <a:endParaRPr lang="en-US" sz="2800" i="1" dirty="0">
              <a:latin typeface="+mn-lt"/>
              <a:cs typeface="Arial" panose="020B0604020202020204" pitchFamily="34" charset="0"/>
            </a:endParaRP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1949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1949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2098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8" name="TextBox 7"/>
          <p:cNvSpPr txBox="1"/>
          <p:nvPr/>
        </p:nvSpPr>
        <p:spPr>
          <a:xfrm>
            <a:off x="2286000" y="2333625"/>
            <a:ext cx="6705600" cy="4278313"/>
          </a:xfrm>
          <a:prstGeom prst="rect">
            <a:avLst/>
          </a:prstGeom>
          <a:noFill/>
        </p:spPr>
        <p:txBody>
          <a:bodyPr>
            <a:spAutoFit/>
          </a:bodyPr>
          <a:lstStyle/>
          <a:p>
            <a:pPr eaLnBrk="1" hangingPunct="1">
              <a:defRPr/>
            </a:pPr>
            <a:r>
              <a:rPr lang="en-US" sz="3200" dirty="0">
                <a:latin typeface="+mn-lt"/>
                <a:cs typeface="Arial" panose="020B0604020202020204" pitchFamily="34" charset="0"/>
              </a:rPr>
              <a:t>After the above three sections, two more will follow:</a:t>
            </a:r>
          </a:p>
          <a:p>
            <a:pPr marL="231775" indent="-231775" eaLnBrk="1" hangingPunct="1">
              <a:buFont typeface="Arial" pitchFamily="34" charset="0"/>
              <a:buChar char="•"/>
              <a:defRPr/>
            </a:pPr>
            <a:r>
              <a:rPr lang="en-US" sz="3200" dirty="0">
                <a:latin typeface="+mn-lt"/>
                <a:cs typeface="Arial" panose="020B0604020202020204" pitchFamily="34" charset="0"/>
              </a:rPr>
              <a:t>Showing that one can have in their present possession eternal or everlasting life and full assurance of that. </a:t>
            </a:r>
          </a:p>
          <a:p>
            <a:pPr marL="231775" indent="-231775" eaLnBrk="1" hangingPunct="1">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3200" dirty="0">
                <a:latin typeface="+mn-lt"/>
                <a:cs typeface="Arial" panose="020B0604020202020204" pitchFamily="34" charset="0"/>
              </a:rPr>
              <a:t>Everlasting life is the same thing as eternal life and it is only by faith.</a:t>
            </a:r>
            <a:endParaRPr lang="en-US" sz="3200" i="1" dirty="0">
              <a:latin typeface="+mn-lt"/>
              <a:cs typeface="Arial" panose="020B0604020202020204" pitchFamily="34" charset="0"/>
            </a:endParaRP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2153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2154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151559" name="TextBox 7"/>
          <p:cNvSpPr txBox="1">
            <a:spLocks noChangeArrowheads="1"/>
          </p:cNvSpPr>
          <p:nvPr/>
        </p:nvSpPr>
        <p:spPr bwMode="auto">
          <a:xfrm>
            <a:off x="2286000" y="2333625"/>
            <a:ext cx="6705600" cy="3046413"/>
          </a:xfrm>
          <a:prstGeom prst="rect">
            <a:avLst/>
          </a:prstGeom>
          <a:noFill/>
          <a:ln w="9525">
            <a:noFill/>
            <a:miter lim="800000"/>
            <a:headEnd/>
            <a:tailEnd/>
          </a:ln>
        </p:spPr>
        <p:txBody>
          <a:bodyPr>
            <a:spAutoFit/>
          </a:bodyPr>
          <a:lstStyle/>
          <a:p>
            <a:pPr eaLnBrk="1" hangingPunct="1">
              <a:defRPr/>
            </a:pPr>
            <a:r>
              <a:rPr lang="en-US" sz="3200" dirty="0">
                <a:latin typeface="+mn-lt"/>
              </a:rPr>
              <a:t>Note that the term “works or deeds of the law” in the Bible clearly mean a person’s good works or deeds.  For example, the  Ten Commandments involve how to act in relation to God and to other people. </a:t>
            </a:r>
            <a:endParaRPr lang="en-US" sz="3200" i="1" dirty="0">
              <a:latin typeface="+mn-lt"/>
            </a:endParaRPr>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2358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2358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152583" name="TextBox 7"/>
          <p:cNvSpPr txBox="1">
            <a:spLocks noChangeArrowheads="1"/>
          </p:cNvSpPr>
          <p:nvPr/>
        </p:nvSpPr>
        <p:spPr bwMode="auto">
          <a:xfrm>
            <a:off x="2286000" y="2333625"/>
            <a:ext cx="6705600" cy="3046413"/>
          </a:xfrm>
          <a:prstGeom prst="rect">
            <a:avLst/>
          </a:prstGeom>
          <a:noFill/>
          <a:ln w="9525">
            <a:noFill/>
            <a:miter lim="800000"/>
            <a:headEnd/>
            <a:tailEnd/>
          </a:ln>
        </p:spPr>
        <p:txBody>
          <a:bodyPr>
            <a:spAutoFit/>
          </a:bodyPr>
          <a:lstStyle/>
          <a:p>
            <a:pPr eaLnBrk="1" hangingPunct="1">
              <a:defRPr/>
            </a:pPr>
            <a:r>
              <a:rPr lang="en-US" sz="3200" dirty="0">
                <a:latin typeface="+mn-lt"/>
              </a:rPr>
              <a:t>Eph. 2:8-9 – “By this undeserved kindness, indeed, you have been </a:t>
            </a:r>
            <a:r>
              <a:rPr lang="en-US" sz="3200" i="1" dirty="0">
                <a:latin typeface="+mn-lt"/>
              </a:rPr>
              <a:t>saved through faith</a:t>
            </a:r>
            <a:r>
              <a:rPr lang="en-US" sz="3200" dirty="0">
                <a:latin typeface="+mn-lt"/>
              </a:rPr>
              <a:t>; and this is not owing to you, it is God’s gift.  No, </a:t>
            </a:r>
            <a:r>
              <a:rPr lang="en-US" sz="3200" i="1" u="sng" dirty="0">
                <a:latin typeface="+mn-lt"/>
              </a:rPr>
              <a:t>it is not owing to works</a:t>
            </a:r>
            <a:r>
              <a:rPr lang="en-US" sz="3200" dirty="0">
                <a:latin typeface="+mn-lt"/>
              </a:rPr>
              <a:t>, in order that no man should have grounds for boasting.”</a:t>
            </a:r>
            <a:endParaRPr lang="en-US" sz="3200" i="1" dirty="0">
              <a:latin typeface="+mn-lt"/>
            </a:endParaRPr>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2563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2563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153607" name="TextBox 7"/>
          <p:cNvSpPr txBox="1">
            <a:spLocks noChangeArrowheads="1"/>
          </p:cNvSpPr>
          <p:nvPr/>
        </p:nvSpPr>
        <p:spPr bwMode="auto">
          <a:xfrm>
            <a:off x="2286000" y="2333625"/>
            <a:ext cx="6705600" cy="4032250"/>
          </a:xfrm>
          <a:prstGeom prst="rect">
            <a:avLst/>
          </a:prstGeom>
          <a:noFill/>
          <a:ln w="9525">
            <a:noFill/>
            <a:miter lim="800000"/>
            <a:headEnd/>
            <a:tailEnd/>
          </a:ln>
        </p:spPr>
        <p:txBody>
          <a:bodyPr>
            <a:spAutoFit/>
          </a:bodyPr>
          <a:lstStyle/>
          <a:p>
            <a:pPr eaLnBrk="1" hangingPunct="1">
              <a:defRPr/>
            </a:pPr>
            <a:r>
              <a:rPr lang="en-US" sz="3200" dirty="0">
                <a:latin typeface="+mn-lt"/>
              </a:rPr>
              <a:t>Gal. 2:16 – “Knowing that a man is </a:t>
            </a:r>
            <a:r>
              <a:rPr lang="en-US" sz="3200" i="1" u="sng" dirty="0">
                <a:latin typeface="+mn-lt"/>
              </a:rPr>
              <a:t>not justified by the works</a:t>
            </a:r>
            <a:r>
              <a:rPr lang="en-US" sz="3200" dirty="0">
                <a:latin typeface="+mn-lt"/>
              </a:rPr>
              <a:t> of the law, but by the </a:t>
            </a:r>
            <a:r>
              <a:rPr lang="en-US" sz="3200" i="1" u="sng" dirty="0">
                <a:latin typeface="+mn-lt"/>
              </a:rPr>
              <a:t>faith</a:t>
            </a:r>
            <a:r>
              <a:rPr lang="en-US" sz="3200" dirty="0">
                <a:latin typeface="+mn-lt"/>
              </a:rPr>
              <a:t> of Jesus Christ, even we have </a:t>
            </a:r>
            <a:r>
              <a:rPr lang="en-US" sz="3200" i="1" u="sng" dirty="0">
                <a:latin typeface="+mn-lt"/>
              </a:rPr>
              <a:t>believed</a:t>
            </a:r>
            <a:r>
              <a:rPr lang="en-US" sz="3200" dirty="0">
                <a:latin typeface="+mn-lt"/>
              </a:rPr>
              <a:t> in Jesus Christ, that we might be </a:t>
            </a:r>
            <a:r>
              <a:rPr lang="en-US" sz="3200" i="1" u="sng" dirty="0">
                <a:latin typeface="+mn-lt"/>
              </a:rPr>
              <a:t>justified by the faith</a:t>
            </a:r>
            <a:r>
              <a:rPr lang="en-US" sz="3200" dirty="0">
                <a:latin typeface="+mn-lt"/>
              </a:rPr>
              <a:t> of Christ, and </a:t>
            </a:r>
            <a:r>
              <a:rPr lang="en-US" sz="3200" i="1" u="sng" dirty="0">
                <a:latin typeface="+mn-lt"/>
              </a:rPr>
              <a:t>not by the works of the law</a:t>
            </a:r>
            <a:r>
              <a:rPr lang="en-US" sz="3200" dirty="0">
                <a:latin typeface="+mn-lt"/>
              </a:rPr>
              <a:t>:  </a:t>
            </a:r>
            <a:r>
              <a:rPr lang="en-US" sz="3200" i="1" u="sng" dirty="0">
                <a:latin typeface="+mn-lt"/>
              </a:rPr>
              <a:t>for by the works of the law shall no flesh be justified</a:t>
            </a:r>
            <a:r>
              <a:rPr lang="en-US" sz="3200" dirty="0">
                <a:latin typeface="+mn-lt"/>
              </a:rPr>
              <a:t>.”</a:t>
            </a:r>
            <a:endParaRPr lang="en-US" sz="3200" i="1" dirty="0">
              <a:latin typeface="+mn-lt"/>
            </a:endParaRPr>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2768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2768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154631" name="TextBox 7"/>
          <p:cNvSpPr txBox="1">
            <a:spLocks noChangeArrowheads="1"/>
          </p:cNvSpPr>
          <p:nvPr/>
        </p:nvSpPr>
        <p:spPr bwMode="auto">
          <a:xfrm>
            <a:off x="2286000" y="2333625"/>
            <a:ext cx="6705600" cy="3540125"/>
          </a:xfrm>
          <a:prstGeom prst="rect">
            <a:avLst/>
          </a:prstGeom>
          <a:noFill/>
          <a:ln w="9525">
            <a:noFill/>
            <a:miter lim="800000"/>
            <a:headEnd/>
            <a:tailEnd/>
          </a:ln>
        </p:spPr>
        <p:txBody>
          <a:bodyPr>
            <a:spAutoFit/>
          </a:bodyPr>
          <a:lstStyle/>
          <a:p>
            <a:pPr eaLnBrk="1" hangingPunct="1">
              <a:defRPr/>
            </a:pPr>
            <a:r>
              <a:rPr lang="en-US" sz="2800" dirty="0">
                <a:latin typeface="+mn-lt"/>
              </a:rPr>
              <a:t>Romans 3:26 – 28 – “To declare, I say, at this time his righteousness:  that he might be just, and the </a:t>
            </a:r>
            <a:r>
              <a:rPr lang="en-US" sz="2800" i="1" u="sng" dirty="0">
                <a:latin typeface="+mn-lt"/>
              </a:rPr>
              <a:t>justifier of him which believeth</a:t>
            </a:r>
            <a:r>
              <a:rPr lang="en-US" sz="2800" dirty="0">
                <a:latin typeface="+mn-lt"/>
              </a:rPr>
              <a:t> in Jesus.  Where is boasting then?  It is excluded.  By what law?  Of works?  Nay:  but the law of faith.  Therefore, we conclude that a </a:t>
            </a:r>
            <a:r>
              <a:rPr lang="en-US" sz="2800" i="1" u="sng" dirty="0">
                <a:latin typeface="+mn-lt"/>
              </a:rPr>
              <a:t>man is justified by faith without the deeds of the law</a:t>
            </a:r>
            <a:r>
              <a:rPr lang="en-US" sz="2800" dirty="0">
                <a:latin typeface="+mn-lt"/>
              </a:rPr>
              <a:t>.”</a:t>
            </a:r>
            <a:endParaRPr lang="en-US" sz="2800" i="1" dirty="0">
              <a:latin typeface="+mn-lt"/>
            </a:endParaRPr>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2973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2973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155655" name="TextBox 7"/>
          <p:cNvSpPr txBox="1">
            <a:spLocks noChangeArrowheads="1"/>
          </p:cNvSpPr>
          <p:nvPr/>
        </p:nvSpPr>
        <p:spPr bwMode="auto">
          <a:xfrm>
            <a:off x="2286000" y="2333625"/>
            <a:ext cx="6705600" cy="3540125"/>
          </a:xfrm>
          <a:prstGeom prst="rect">
            <a:avLst/>
          </a:prstGeom>
          <a:noFill/>
          <a:ln w="9525">
            <a:noFill/>
            <a:miter lim="800000"/>
            <a:headEnd/>
            <a:tailEnd/>
          </a:ln>
        </p:spPr>
        <p:txBody>
          <a:bodyPr>
            <a:spAutoFit/>
          </a:bodyPr>
          <a:lstStyle/>
          <a:p>
            <a:pPr eaLnBrk="1" hangingPunct="1">
              <a:defRPr/>
            </a:pPr>
            <a:r>
              <a:rPr lang="en-US" sz="2800" dirty="0">
                <a:latin typeface="+mn-lt"/>
              </a:rPr>
              <a:t>Gal. 3:10 – 12 – “ For as many as are of the works of the law are under the curse:  for it is written, Cursed is every one that </a:t>
            </a:r>
            <a:r>
              <a:rPr lang="en-US" sz="2800" dirty="0" err="1">
                <a:latin typeface="+mn-lt"/>
              </a:rPr>
              <a:t>continueth</a:t>
            </a:r>
            <a:r>
              <a:rPr lang="en-US" sz="2800" dirty="0">
                <a:latin typeface="+mn-lt"/>
              </a:rPr>
              <a:t> not in </a:t>
            </a:r>
            <a:r>
              <a:rPr lang="en-US" sz="2800" i="1" u="sng" dirty="0">
                <a:latin typeface="+mn-lt"/>
              </a:rPr>
              <a:t>all things</a:t>
            </a:r>
            <a:r>
              <a:rPr lang="en-US" sz="2800" dirty="0">
                <a:latin typeface="+mn-lt"/>
              </a:rPr>
              <a:t> which are written in the book of the law to do them.  But that </a:t>
            </a:r>
            <a:r>
              <a:rPr lang="en-US" sz="2800" i="1" u="sng" dirty="0">
                <a:latin typeface="+mn-lt"/>
              </a:rPr>
              <a:t>no man is justified by the law</a:t>
            </a:r>
            <a:r>
              <a:rPr lang="en-US" sz="2800" dirty="0">
                <a:latin typeface="+mn-lt"/>
              </a:rPr>
              <a:t> in the sight of God, it is evident:  for the </a:t>
            </a:r>
            <a:r>
              <a:rPr lang="en-US" sz="2800" i="1" u="sng" dirty="0">
                <a:latin typeface="+mn-lt"/>
              </a:rPr>
              <a:t>just shall live by faith</a:t>
            </a:r>
            <a:r>
              <a:rPr lang="en-US" sz="2800" dirty="0">
                <a:latin typeface="+mn-lt"/>
              </a:rPr>
              <a:t>.  And the law is not of faith…”</a:t>
            </a:r>
            <a:endParaRPr lang="en-US" sz="2800" i="1" dirty="0">
              <a:latin typeface="+mn-lt"/>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i="1" smtClean="0">
                <a:solidFill>
                  <a:schemeClr val="tx2"/>
                </a:solidFill>
              </a:rPr>
              <a:t>Reliability of Bible Manuscripts </a:t>
            </a:r>
            <a:r>
              <a:rPr sz="5300" smtClean="0"/>
              <a:t/>
            </a:r>
            <a:br>
              <a:rPr sz="5300" smtClean="0"/>
            </a:br>
            <a:endParaRPr sz="4000" i="1">
              <a:solidFill>
                <a:schemeClr val="tx2"/>
              </a:solidFill>
            </a:endParaRPr>
          </a:p>
        </p:txBody>
      </p:sp>
      <p:sp>
        <p:nvSpPr>
          <p:cNvPr id="115715" name="TextBox 3"/>
          <p:cNvSpPr txBox="1">
            <a:spLocks noChangeArrowheads="1"/>
          </p:cNvSpPr>
          <p:nvPr/>
        </p:nvSpPr>
        <p:spPr bwMode="auto">
          <a:xfrm>
            <a:off x="304800" y="1828800"/>
            <a:ext cx="8839200" cy="4770438"/>
          </a:xfrm>
          <a:prstGeom prst="rect">
            <a:avLst/>
          </a:prstGeom>
          <a:noFill/>
          <a:ln w="9525">
            <a:noFill/>
            <a:miter lim="800000"/>
            <a:headEnd/>
            <a:tailEnd/>
          </a:ln>
        </p:spPr>
        <p:txBody>
          <a:bodyPr>
            <a:spAutoFit/>
          </a:bodyPr>
          <a:lstStyle/>
          <a:p>
            <a:pPr marL="231775" indent="-231775" eaLnBrk="1" hangingPunct="1">
              <a:buFont typeface="Arial" pitchFamily="34" charset="0"/>
              <a:buChar char="•"/>
              <a:defRPr/>
            </a:pPr>
            <a:r>
              <a:rPr lang="en-US" sz="3200" dirty="0">
                <a:latin typeface="+mj-lt"/>
              </a:rPr>
              <a:t>Manuscript evidence supporting the NT overwhelms other documents of antiquity: about  25,000 manuscripts!!  The earliest is within 25-35 years from the original!</a:t>
            </a:r>
          </a:p>
          <a:p>
            <a:pPr marL="231775" indent="-231775" eaLnBrk="1" hangingPunct="1">
              <a:buFont typeface="Arial" pitchFamily="34" charset="0"/>
              <a:buChar char="•"/>
              <a:defRPr/>
            </a:pPr>
            <a:endParaRPr lang="en-US" sz="1600" dirty="0"/>
          </a:p>
          <a:p>
            <a:pPr marL="231775" indent="-231775" eaLnBrk="1" hangingPunct="1">
              <a:buFont typeface="Arial" pitchFamily="34" charset="0"/>
              <a:buChar char="•"/>
              <a:defRPr/>
            </a:pPr>
            <a:r>
              <a:rPr lang="en-US" sz="3200" dirty="0">
                <a:latin typeface="Calibri" pitchFamily="34" charset="0"/>
              </a:rPr>
              <a:t>According to well-known Bible scholars </a:t>
            </a:r>
            <a:r>
              <a:rPr lang="en-US" sz="3200" dirty="0" err="1">
                <a:latin typeface="Calibri" pitchFamily="34" charset="0"/>
              </a:rPr>
              <a:t>Geisler</a:t>
            </a:r>
            <a:r>
              <a:rPr lang="en-US" sz="3200" dirty="0">
                <a:latin typeface="Calibri" pitchFamily="34" charset="0"/>
              </a:rPr>
              <a:t> and Nix, what we have today is 98.33% identical to what was originally written.  The remaining 1.67% of variant readings do not affect any Christian teaching/doctrine (mostly grammar, etc.).</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3177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3178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156679" name="TextBox 7"/>
          <p:cNvSpPr txBox="1">
            <a:spLocks noChangeArrowheads="1"/>
          </p:cNvSpPr>
          <p:nvPr/>
        </p:nvSpPr>
        <p:spPr bwMode="auto">
          <a:xfrm>
            <a:off x="2286000" y="2333625"/>
            <a:ext cx="6705600" cy="3046413"/>
          </a:xfrm>
          <a:prstGeom prst="rect">
            <a:avLst/>
          </a:prstGeom>
          <a:noFill/>
          <a:ln w="9525">
            <a:noFill/>
            <a:miter lim="800000"/>
            <a:headEnd/>
            <a:tailEnd/>
          </a:ln>
        </p:spPr>
        <p:txBody>
          <a:bodyPr>
            <a:spAutoFit/>
          </a:bodyPr>
          <a:lstStyle/>
          <a:p>
            <a:pPr eaLnBrk="1" hangingPunct="1">
              <a:defRPr/>
            </a:pPr>
            <a:r>
              <a:rPr lang="en-US" sz="3200" dirty="0">
                <a:latin typeface="+mn-lt"/>
              </a:rPr>
              <a:t>Titus 3:4-7 – “But after that the kindness and love of God our Savior toward man appeared.  </a:t>
            </a:r>
            <a:r>
              <a:rPr lang="en-US" sz="3200" i="1" u="sng" dirty="0">
                <a:latin typeface="+mn-lt"/>
              </a:rPr>
              <a:t>Not by works of righteousness</a:t>
            </a:r>
            <a:r>
              <a:rPr lang="en-US" sz="3200" dirty="0">
                <a:latin typeface="+mn-lt"/>
              </a:rPr>
              <a:t> which we have done, but according to his mercy he saved us....That being justified by his grace,…”</a:t>
            </a:r>
            <a:endParaRPr lang="en-US" sz="3200" i="1" dirty="0">
              <a:latin typeface="+mn-lt"/>
            </a:endParaRPr>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3382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3382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157703" name="TextBox 7"/>
          <p:cNvSpPr txBox="1">
            <a:spLocks noChangeArrowheads="1"/>
          </p:cNvSpPr>
          <p:nvPr/>
        </p:nvSpPr>
        <p:spPr bwMode="auto">
          <a:xfrm>
            <a:off x="2286000" y="2333625"/>
            <a:ext cx="6705600" cy="4032250"/>
          </a:xfrm>
          <a:prstGeom prst="rect">
            <a:avLst/>
          </a:prstGeom>
          <a:noFill/>
          <a:ln w="9525">
            <a:noFill/>
            <a:miter lim="800000"/>
            <a:headEnd/>
            <a:tailEnd/>
          </a:ln>
        </p:spPr>
        <p:txBody>
          <a:bodyPr>
            <a:spAutoFit/>
          </a:bodyPr>
          <a:lstStyle/>
          <a:p>
            <a:pPr eaLnBrk="1" hangingPunct="1">
              <a:defRPr/>
            </a:pPr>
            <a:r>
              <a:rPr lang="en-US" sz="3200" dirty="0">
                <a:latin typeface="+mn-lt"/>
              </a:rPr>
              <a:t>Gal. 3:22-26 – “But the scripture hath concluded all under sin, that the promise by faith of Jesus Christ might be given to them that </a:t>
            </a:r>
            <a:r>
              <a:rPr lang="en-US" sz="3200" i="1" u="sng" dirty="0">
                <a:latin typeface="+mn-lt"/>
              </a:rPr>
              <a:t>believe</a:t>
            </a:r>
            <a:r>
              <a:rPr lang="en-US" sz="3200" dirty="0">
                <a:latin typeface="+mn-lt"/>
              </a:rPr>
              <a:t>.  But before faith came, we were kept under the law, shut up unto the faith which should afterwards be revealed.  Wherefore, the law was our school-</a:t>
            </a:r>
            <a:endParaRPr lang="en-US" sz="3200" i="1" dirty="0">
              <a:latin typeface="+mn-lt"/>
            </a:endParaRPr>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3587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3587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158727" name="TextBox 7"/>
          <p:cNvSpPr txBox="1">
            <a:spLocks noChangeArrowheads="1"/>
          </p:cNvSpPr>
          <p:nvPr/>
        </p:nvSpPr>
        <p:spPr bwMode="auto">
          <a:xfrm>
            <a:off x="2286000" y="2333625"/>
            <a:ext cx="6705600" cy="3046413"/>
          </a:xfrm>
          <a:prstGeom prst="rect">
            <a:avLst/>
          </a:prstGeom>
          <a:noFill/>
          <a:ln w="9525">
            <a:noFill/>
            <a:miter lim="800000"/>
            <a:headEnd/>
            <a:tailEnd/>
          </a:ln>
        </p:spPr>
        <p:txBody>
          <a:bodyPr>
            <a:spAutoFit/>
          </a:bodyPr>
          <a:lstStyle/>
          <a:p>
            <a:pPr eaLnBrk="1" hangingPunct="1">
              <a:defRPr/>
            </a:pPr>
            <a:r>
              <a:rPr lang="en-US" sz="3200" dirty="0">
                <a:latin typeface="+mn-lt"/>
              </a:rPr>
              <a:t>master, to bring us unto Christ, that we might be </a:t>
            </a:r>
            <a:r>
              <a:rPr lang="en-US" sz="3200" i="1" u="sng" dirty="0">
                <a:latin typeface="+mn-lt"/>
              </a:rPr>
              <a:t>justified by faith</a:t>
            </a:r>
            <a:r>
              <a:rPr lang="en-US" sz="3200" dirty="0">
                <a:latin typeface="+mn-lt"/>
              </a:rPr>
              <a:t>.  But after that faith is come, we are no longer under a schoolmaster.  For ye are all the children of God </a:t>
            </a:r>
            <a:r>
              <a:rPr lang="en-US" sz="3200" i="1" u="sng" dirty="0">
                <a:latin typeface="+mn-lt"/>
              </a:rPr>
              <a:t>by faith</a:t>
            </a:r>
            <a:r>
              <a:rPr lang="en-US" sz="3200" dirty="0">
                <a:latin typeface="+mn-lt"/>
              </a:rPr>
              <a:t> in Christ Jesus.”</a:t>
            </a:r>
            <a:endParaRPr lang="en-US" sz="3200" i="1" dirty="0">
              <a:latin typeface="+mn-lt"/>
            </a:endParaRPr>
          </a:p>
        </p:txBody>
      </p: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3792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3792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159751" name="TextBox 7"/>
          <p:cNvSpPr txBox="1">
            <a:spLocks noChangeArrowheads="1"/>
          </p:cNvSpPr>
          <p:nvPr/>
        </p:nvSpPr>
        <p:spPr bwMode="auto">
          <a:xfrm>
            <a:off x="2286000" y="2333625"/>
            <a:ext cx="6705600" cy="2554288"/>
          </a:xfrm>
          <a:prstGeom prst="rect">
            <a:avLst/>
          </a:prstGeom>
          <a:noFill/>
          <a:ln w="9525">
            <a:noFill/>
            <a:miter lim="800000"/>
            <a:headEnd/>
            <a:tailEnd/>
          </a:ln>
        </p:spPr>
        <p:txBody>
          <a:bodyPr>
            <a:spAutoFit/>
          </a:bodyPr>
          <a:lstStyle/>
          <a:p>
            <a:pPr eaLnBrk="1" hangingPunct="1">
              <a:defRPr/>
            </a:pPr>
            <a:r>
              <a:rPr lang="en-US" sz="3200" dirty="0">
                <a:latin typeface="+mn-lt"/>
              </a:rPr>
              <a:t>Phil. 3:9 – “And he found in him, not having mine own righteousness, which is of the law, but that which is through the faith of Christ, the </a:t>
            </a:r>
            <a:r>
              <a:rPr lang="en-US" sz="3200" i="1" u="sng" dirty="0">
                <a:latin typeface="+mn-lt"/>
              </a:rPr>
              <a:t>righteousness which is of God by faith</a:t>
            </a:r>
            <a:r>
              <a:rPr lang="en-US" sz="3200" dirty="0">
                <a:latin typeface="+mn-lt"/>
              </a:rPr>
              <a:t>.”</a:t>
            </a:r>
            <a:endParaRPr lang="en-US" sz="3200" i="1" dirty="0">
              <a:latin typeface="+mn-lt"/>
            </a:endParaRPr>
          </a:p>
        </p:txBody>
      </p: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3997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3997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not by Works</a:t>
            </a:r>
            <a:endParaRPr lang="en-US" sz="3200" b="1" dirty="0">
              <a:solidFill>
                <a:schemeClr val="bg1"/>
              </a:solidFill>
            </a:endParaRPr>
          </a:p>
        </p:txBody>
      </p:sp>
      <p:sp>
        <p:nvSpPr>
          <p:cNvPr id="160775" name="TextBox 7"/>
          <p:cNvSpPr txBox="1">
            <a:spLocks noChangeArrowheads="1"/>
          </p:cNvSpPr>
          <p:nvPr/>
        </p:nvSpPr>
        <p:spPr bwMode="auto">
          <a:xfrm>
            <a:off x="2286000" y="2333625"/>
            <a:ext cx="6705600" cy="3046413"/>
          </a:xfrm>
          <a:prstGeom prst="rect">
            <a:avLst/>
          </a:prstGeom>
          <a:noFill/>
          <a:ln w="9525">
            <a:noFill/>
            <a:miter lim="800000"/>
            <a:headEnd/>
            <a:tailEnd/>
          </a:ln>
        </p:spPr>
        <p:txBody>
          <a:bodyPr>
            <a:spAutoFit/>
          </a:bodyPr>
          <a:lstStyle/>
          <a:p>
            <a:pPr eaLnBrk="1" hangingPunct="1">
              <a:defRPr/>
            </a:pPr>
            <a:r>
              <a:rPr lang="en-US" sz="3200" dirty="0">
                <a:latin typeface="+mn-lt"/>
              </a:rPr>
              <a:t>Rom. 4:6-9 – “Even as David also </a:t>
            </a:r>
            <a:r>
              <a:rPr lang="en-US" sz="3200" dirty="0" err="1">
                <a:latin typeface="+mn-lt"/>
              </a:rPr>
              <a:t>describeth</a:t>
            </a:r>
            <a:r>
              <a:rPr lang="en-US" sz="3200" dirty="0">
                <a:latin typeface="+mn-lt"/>
              </a:rPr>
              <a:t> the blessedness of the man, unto whom God </a:t>
            </a:r>
            <a:r>
              <a:rPr lang="en-US" sz="3200" i="1" u="sng" dirty="0" err="1">
                <a:latin typeface="+mn-lt"/>
              </a:rPr>
              <a:t>imputeth</a:t>
            </a:r>
            <a:r>
              <a:rPr lang="en-US" sz="3200" i="1" u="sng" dirty="0">
                <a:latin typeface="+mn-lt"/>
              </a:rPr>
              <a:t> righteousness without works</a:t>
            </a:r>
            <a:r>
              <a:rPr lang="en-US" sz="3200" dirty="0">
                <a:latin typeface="+mn-lt"/>
              </a:rPr>
              <a:t>,…for we say that </a:t>
            </a:r>
            <a:r>
              <a:rPr lang="en-US" sz="3200" i="1" u="sng" dirty="0">
                <a:latin typeface="+mn-lt"/>
              </a:rPr>
              <a:t>faith was reckoned to Abraham for righteousness</a:t>
            </a:r>
            <a:r>
              <a:rPr lang="en-US" sz="3200" dirty="0">
                <a:latin typeface="+mn-lt"/>
              </a:rPr>
              <a:t>.”</a:t>
            </a:r>
            <a:endParaRPr lang="en-US" sz="3200" i="1" dirty="0">
              <a:latin typeface="+mn-lt"/>
            </a:endParaRPr>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4201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4202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a:t>
            </a:r>
            <a:endParaRPr lang="en-US" sz="3200" b="1" dirty="0">
              <a:solidFill>
                <a:schemeClr val="bg1"/>
              </a:solidFill>
            </a:endParaRPr>
          </a:p>
        </p:txBody>
      </p:sp>
      <p:sp>
        <p:nvSpPr>
          <p:cNvPr id="161799" name="TextBox 7"/>
          <p:cNvSpPr txBox="1">
            <a:spLocks noChangeArrowheads="1"/>
          </p:cNvSpPr>
          <p:nvPr/>
        </p:nvSpPr>
        <p:spPr bwMode="auto">
          <a:xfrm>
            <a:off x="2286000" y="2333625"/>
            <a:ext cx="6705600" cy="3108325"/>
          </a:xfrm>
          <a:prstGeom prst="rect">
            <a:avLst/>
          </a:prstGeom>
          <a:noFill/>
          <a:ln w="9525">
            <a:noFill/>
            <a:miter lim="800000"/>
            <a:headEnd/>
            <a:tailEnd/>
          </a:ln>
        </p:spPr>
        <p:txBody>
          <a:bodyPr>
            <a:spAutoFit/>
          </a:bodyPr>
          <a:lstStyle/>
          <a:p>
            <a:pPr eaLnBrk="1" hangingPunct="1">
              <a:defRPr/>
            </a:pPr>
            <a:r>
              <a:rPr lang="en-US" sz="2800" dirty="0">
                <a:latin typeface="+mn-lt"/>
              </a:rPr>
              <a:t>John 3:15, 16, 36 – “That whosoever </a:t>
            </a:r>
            <a:r>
              <a:rPr lang="en-US" sz="2800" i="1" u="sng" dirty="0">
                <a:latin typeface="+mn-lt"/>
              </a:rPr>
              <a:t>believeth</a:t>
            </a:r>
            <a:r>
              <a:rPr lang="en-US" sz="2800" dirty="0">
                <a:latin typeface="+mn-lt"/>
              </a:rPr>
              <a:t> in Him should not perish, but have </a:t>
            </a:r>
            <a:r>
              <a:rPr lang="en-US" sz="2800" i="1" u="sng" dirty="0">
                <a:latin typeface="+mn-lt"/>
              </a:rPr>
              <a:t>eternal life</a:t>
            </a:r>
            <a:r>
              <a:rPr lang="en-US" sz="2800" dirty="0">
                <a:latin typeface="+mn-lt"/>
              </a:rPr>
              <a:t>.  For God so loved the world, that he gave His only begotten Son, that </a:t>
            </a:r>
            <a:r>
              <a:rPr lang="en-US" sz="2800" i="1" u="sng" dirty="0">
                <a:latin typeface="+mn-lt"/>
              </a:rPr>
              <a:t>whosoever</a:t>
            </a:r>
            <a:r>
              <a:rPr lang="en-US" sz="2800" u="sng" dirty="0">
                <a:latin typeface="+mn-lt"/>
              </a:rPr>
              <a:t> believeth</a:t>
            </a:r>
            <a:r>
              <a:rPr lang="en-US" sz="2800" dirty="0">
                <a:latin typeface="+mn-lt"/>
              </a:rPr>
              <a:t> in Him should not perish, but have </a:t>
            </a:r>
            <a:r>
              <a:rPr lang="en-US" sz="2800" i="1" u="sng" dirty="0">
                <a:latin typeface="+mn-lt"/>
              </a:rPr>
              <a:t>everlasting life</a:t>
            </a:r>
            <a:r>
              <a:rPr lang="en-US" sz="2800" dirty="0">
                <a:latin typeface="+mn-lt"/>
              </a:rPr>
              <a:t>….He that </a:t>
            </a:r>
            <a:r>
              <a:rPr lang="en-US" sz="2800" i="1" u="sng" dirty="0">
                <a:latin typeface="+mn-lt"/>
              </a:rPr>
              <a:t>believeth</a:t>
            </a:r>
            <a:r>
              <a:rPr lang="en-US" sz="2800" dirty="0">
                <a:latin typeface="+mn-lt"/>
              </a:rPr>
              <a:t> on the Son hath </a:t>
            </a:r>
            <a:r>
              <a:rPr lang="en-US" sz="2800" i="1" u="sng" dirty="0">
                <a:latin typeface="+mn-lt"/>
              </a:rPr>
              <a:t>everlasting life</a:t>
            </a:r>
            <a:r>
              <a:rPr lang="en-US" sz="2800" dirty="0">
                <a:latin typeface="+mn-lt"/>
              </a:rPr>
              <a:t>;…”</a:t>
            </a:r>
            <a:endParaRPr lang="en-US" sz="2800" i="1" dirty="0">
              <a:latin typeface="+mn-lt"/>
            </a:endParaRPr>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4406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4406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a:t>
            </a:r>
            <a:endParaRPr lang="en-US" sz="3200" b="1" dirty="0">
              <a:solidFill>
                <a:schemeClr val="bg1"/>
              </a:solidFill>
            </a:endParaRPr>
          </a:p>
        </p:txBody>
      </p:sp>
      <p:sp>
        <p:nvSpPr>
          <p:cNvPr id="162823" name="TextBox 7"/>
          <p:cNvSpPr txBox="1">
            <a:spLocks noChangeArrowheads="1"/>
          </p:cNvSpPr>
          <p:nvPr/>
        </p:nvSpPr>
        <p:spPr bwMode="auto">
          <a:xfrm>
            <a:off x="2286000" y="2333625"/>
            <a:ext cx="6705600" cy="4032250"/>
          </a:xfrm>
          <a:prstGeom prst="rect">
            <a:avLst/>
          </a:prstGeom>
          <a:noFill/>
          <a:ln w="9525">
            <a:noFill/>
            <a:miter lim="800000"/>
            <a:headEnd/>
            <a:tailEnd/>
          </a:ln>
        </p:spPr>
        <p:txBody>
          <a:bodyPr>
            <a:spAutoFit/>
          </a:bodyPr>
          <a:lstStyle/>
          <a:p>
            <a:pPr eaLnBrk="1" hangingPunct="1">
              <a:defRPr/>
            </a:pPr>
            <a:r>
              <a:rPr lang="en-US" sz="3200" dirty="0">
                <a:latin typeface="+mn-lt"/>
              </a:rPr>
              <a:t>John 6:47 – “Verily, verily, I say unto you, He that </a:t>
            </a:r>
            <a:r>
              <a:rPr lang="en-US" sz="3200" i="1" u="sng" dirty="0">
                <a:latin typeface="+mn-lt"/>
              </a:rPr>
              <a:t>believeth</a:t>
            </a:r>
            <a:r>
              <a:rPr lang="en-US" sz="3200" dirty="0">
                <a:latin typeface="+mn-lt"/>
              </a:rPr>
              <a:t> on me hath </a:t>
            </a:r>
            <a:r>
              <a:rPr lang="en-US" sz="3200" i="1" u="sng" dirty="0">
                <a:latin typeface="+mn-lt"/>
              </a:rPr>
              <a:t>everlasting life</a:t>
            </a:r>
            <a:r>
              <a:rPr lang="en-US" sz="3200" dirty="0">
                <a:latin typeface="+mn-lt"/>
              </a:rPr>
              <a:t>.”</a:t>
            </a:r>
          </a:p>
          <a:p>
            <a:pPr eaLnBrk="1" hangingPunct="1">
              <a:defRPr/>
            </a:pPr>
            <a:endParaRPr lang="en-US" sz="3200" i="1" dirty="0">
              <a:latin typeface="+mn-lt"/>
            </a:endParaRPr>
          </a:p>
          <a:p>
            <a:pPr eaLnBrk="1" hangingPunct="1">
              <a:defRPr/>
            </a:pPr>
            <a:r>
              <a:rPr lang="en-US" sz="3200" dirty="0">
                <a:latin typeface="+mn-lt"/>
              </a:rPr>
              <a:t>Romans 1:16 – “For I am not ashamed of the gospel of Christ, for it is the power of God unto </a:t>
            </a:r>
            <a:r>
              <a:rPr lang="en-US" sz="3200" i="1" u="sng" dirty="0">
                <a:latin typeface="+mn-lt"/>
              </a:rPr>
              <a:t>salvation</a:t>
            </a:r>
            <a:r>
              <a:rPr lang="en-US" sz="3200" dirty="0">
                <a:latin typeface="+mn-lt"/>
              </a:rPr>
              <a:t> to </a:t>
            </a:r>
            <a:r>
              <a:rPr lang="en-US" sz="3200" i="1" u="sng" dirty="0">
                <a:latin typeface="+mn-lt"/>
              </a:rPr>
              <a:t>everyone that believeth</a:t>
            </a:r>
            <a:r>
              <a:rPr lang="en-US" sz="3200" dirty="0">
                <a:latin typeface="+mn-lt"/>
              </a:rPr>
              <a:t>…”</a:t>
            </a:r>
          </a:p>
        </p:txBody>
      </p:sp>
    </p:spTree>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4611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4611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a:t>
            </a:r>
            <a:endParaRPr lang="en-US" sz="3200" b="1" dirty="0">
              <a:solidFill>
                <a:schemeClr val="bg1"/>
              </a:solidFill>
            </a:endParaRPr>
          </a:p>
        </p:txBody>
      </p:sp>
      <p:sp>
        <p:nvSpPr>
          <p:cNvPr id="163847" name="TextBox 7"/>
          <p:cNvSpPr txBox="1">
            <a:spLocks noChangeArrowheads="1"/>
          </p:cNvSpPr>
          <p:nvPr/>
        </p:nvSpPr>
        <p:spPr bwMode="auto">
          <a:xfrm>
            <a:off x="2286000" y="2333625"/>
            <a:ext cx="6705600" cy="3786188"/>
          </a:xfrm>
          <a:prstGeom prst="rect">
            <a:avLst/>
          </a:prstGeom>
          <a:noFill/>
          <a:ln w="9525">
            <a:noFill/>
            <a:miter lim="800000"/>
            <a:headEnd/>
            <a:tailEnd/>
          </a:ln>
        </p:spPr>
        <p:txBody>
          <a:bodyPr>
            <a:spAutoFit/>
          </a:bodyPr>
          <a:lstStyle/>
          <a:p>
            <a:pPr eaLnBrk="1" hangingPunct="1">
              <a:defRPr/>
            </a:pPr>
            <a:r>
              <a:rPr lang="en-US" sz="3200" dirty="0">
                <a:latin typeface="+mn-lt"/>
              </a:rPr>
              <a:t>Romans 3:22 – “Even the </a:t>
            </a:r>
            <a:r>
              <a:rPr lang="en-US" sz="3200" i="1" u="sng" dirty="0">
                <a:latin typeface="+mn-lt"/>
              </a:rPr>
              <a:t>righteousness of God</a:t>
            </a:r>
            <a:r>
              <a:rPr lang="en-US" sz="3200" dirty="0">
                <a:latin typeface="+mn-lt"/>
              </a:rPr>
              <a:t> which is by </a:t>
            </a:r>
            <a:r>
              <a:rPr lang="en-US" sz="3200" i="1" u="sng" dirty="0">
                <a:latin typeface="+mn-lt"/>
              </a:rPr>
              <a:t>faith</a:t>
            </a:r>
            <a:r>
              <a:rPr lang="en-US" sz="3200" dirty="0">
                <a:latin typeface="+mn-lt"/>
              </a:rPr>
              <a:t> of Jesus Christ unto all and upon all them that </a:t>
            </a:r>
            <a:r>
              <a:rPr lang="en-US" sz="3200" i="1" u="sng" dirty="0">
                <a:latin typeface="+mn-lt"/>
              </a:rPr>
              <a:t>believe</a:t>
            </a:r>
            <a:r>
              <a:rPr lang="en-US" sz="3200" dirty="0">
                <a:latin typeface="+mn-lt"/>
              </a:rPr>
              <a:t>:…”</a:t>
            </a:r>
          </a:p>
          <a:p>
            <a:pPr eaLnBrk="1" hangingPunct="1">
              <a:defRPr/>
            </a:pPr>
            <a:endParaRPr lang="en-US" sz="1600" i="1" dirty="0">
              <a:latin typeface="+mn-lt"/>
            </a:endParaRPr>
          </a:p>
          <a:p>
            <a:pPr eaLnBrk="1" hangingPunct="1">
              <a:defRPr/>
            </a:pPr>
            <a:r>
              <a:rPr lang="en-US" sz="3200" dirty="0">
                <a:latin typeface="+mn-lt"/>
              </a:rPr>
              <a:t>Romans 5:1 – “Therefore being </a:t>
            </a:r>
            <a:r>
              <a:rPr lang="en-US" sz="3200" i="1" u="sng" dirty="0">
                <a:latin typeface="+mn-lt"/>
              </a:rPr>
              <a:t>justified by faith</a:t>
            </a:r>
            <a:r>
              <a:rPr lang="en-US" sz="3200" dirty="0">
                <a:latin typeface="+mn-lt"/>
              </a:rPr>
              <a:t>, we have peace with God through our Lord Jesus Christ.”</a:t>
            </a:r>
          </a:p>
        </p:txBody>
      </p:sp>
    </p:spTree>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4816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4816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a:t>
            </a:r>
            <a:endParaRPr lang="en-US" sz="3200" b="1" dirty="0">
              <a:solidFill>
                <a:schemeClr val="bg1"/>
              </a:solidFill>
            </a:endParaRPr>
          </a:p>
        </p:txBody>
      </p:sp>
      <p:sp>
        <p:nvSpPr>
          <p:cNvPr id="164871" name="TextBox 7"/>
          <p:cNvSpPr txBox="1">
            <a:spLocks noChangeArrowheads="1"/>
          </p:cNvSpPr>
          <p:nvPr/>
        </p:nvSpPr>
        <p:spPr bwMode="auto">
          <a:xfrm>
            <a:off x="2286000" y="2333625"/>
            <a:ext cx="6705600" cy="3046413"/>
          </a:xfrm>
          <a:prstGeom prst="rect">
            <a:avLst/>
          </a:prstGeom>
          <a:noFill/>
          <a:ln w="9525">
            <a:noFill/>
            <a:miter lim="800000"/>
            <a:headEnd/>
            <a:tailEnd/>
          </a:ln>
        </p:spPr>
        <p:txBody>
          <a:bodyPr>
            <a:spAutoFit/>
          </a:bodyPr>
          <a:lstStyle/>
          <a:p>
            <a:pPr eaLnBrk="1" hangingPunct="1">
              <a:defRPr/>
            </a:pPr>
            <a:r>
              <a:rPr lang="en-US" sz="3200" dirty="0">
                <a:latin typeface="+mn-lt"/>
              </a:rPr>
              <a:t>John 11:25-26 – “Jesus said unto her, I am the resurrection, and the life:  he that </a:t>
            </a:r>
            <a:r>
              <a:rPr lang="en-US" sz="3200" i="1" u="sng" dirty="0">
                <a:latin typeface="+mn-lt"/>
              </a:rPr>
              <a:t>believeth</a:t>
            </a:r>
            <a:r>
              <a:rPr lang="en-US" sz="3200" dirty="0">
                <a:latin typeface="+mn-lt"/>
              </a:rPr>
              <a:t> in me, though he were dead, yet shall he live.  And whosoever </a:t>
            </a:r>
            <a:r>
              <a:rPr lang="en-US" sz="3200" dirty="0" err="1">
                <a:latin typeface="+mn-lt"/>
              </a:rPr>
              <a:t>liveth</a:t>
            </a:r>
            <a:r>
              <a:rPr lang="en-US" sz="3200" dirty="0">
                <a:latin typeface="+mn-lt"/>
              </a:rPr>
              <a:t> and </a:t>
            </a:r>
            <a:r>
              <a:rPr lang="en-US" sz="3200" i="1" u="sng" dirty="0">
                <a:latin typeface="+mn-lt"/>
              </a:rPr>
              <a:t>believeth</a:t>
            </a:r>
            <a:r>
              <a:rPr lang="en-US" sz="3200" dirty="0">
                <a:latin typeface="+mn-lt"/>
              </a:rPr>
              <a:t> in me shall never die.  </a:t>
            </a:r>
            <a:r>
              <a:rPr lang="en-US" sz="3200" dirty="0" err="1">
                <a:latin typeface="+mn-lt"/>
              </a:rPr>
              <a:t>Believest</a:t>
            </a:r>
            <a:r>
              <a:rPr lang="en-US" sz="3200" dirty="0">
                <a:latin typeface="+mn-lt"/>
              </a:rPr>
              <a:t> thou this?”</a:t>
            </a:r>
          </a:p>
        </p:txBody>
      </p:sp>
    </p:spTree>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5021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5021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by Faith </a:t>
            </a:r>
            <a:endParaRPr lang="en-US" sz="3200" b="1" dirty="0">
              <a:solidFill>
                <a:schemeClr val="bg1"/>
              </a:solidFill>
            </a:endParaRPr>
          </a:p>
        </p:txBody>
      </p:sp>
      <p:sp>
        <p:nvSpPr>
          <p:cNvPr id="165895" name="TextBox 7"/>
          <p:cNvSpPr txBox="1">
            <a:spLocks noChangeArrowheads="1"/>
          </p:cNvSpPr>
          <p:nvPr/>
        </p:nvSpPr>
        <p:spPr bwMode="auto">
          <a:xfrm>
            <a:off x="2286000" y="2333625"/>
            <a:ext cx="6858000" cy="3786188"/>
          </a:xfrm>
          <a:prstGeom prst="rect">
            <a:avLst/>
          </a:prstGeom>
          <a:noFill/>
          <a:ln w="9525">
            <a:noFill/>
            <a:miter lim="800000"/>
            <a:headEnd/>
            <a:tailEnd/>
          </a:ln>
        </p:spPr>
        <p:txBody>
          <a:bodyPr>
            <a:spAutoFit/>
          </a:bodyPr>
          <a:lstStyle/>
          <a:p>
            <a:pPr eaLnBrk="1" hangingPunct="1">
              <a:defRPr/>
            </a:pPr>
            <a:r>
              <a:rPr lang="en-US" sz="3200" dirty="0">
                <a:latin typeface="+mn-lt"/>
              </a:rPr>
              <a:t>Rom. 3:30 – “Seeing it is one God, which shall </a:t>
            </a:r>
            <a:r>
              <a:rPr lang="en-US" sz="3200" i="1" u="sng" dirty="0">
                <a:latin typeface="+mn-lt"/>
              </a:rPr>
              <a:t>justify</a:t>
            </a:r>
            <a:r>
              <a:rPr lang="en-US" sz="3200" dirty="0">
                <a:latin typeface="+mn-lt"/>
              </a:rPr>
              <a:t> the circumcision by </a:t>
            </a:r>
            <a:r>
              <a:rPr lang="en-US" sz="3200" i="1" u="sng" dirty="0">
                <a:latin typeface="+mn-lt"/>
              </a:rPr>
              <a:t>faith</a:t>
            </a:r>
            <a:r>
              <a:rPr lang="en-US" sz="3200" dirty="0">
                <a:latin typeface="+mn-lt"/>
              </a:rPr>
              <a:t>, and </a:t>
            </a:r>
            <a:r>
              <a:rPr lang="en-US" sz="3200" dirty="0" err="1">
                <a:latin typeface="+mn-lt"/>
              </a:rPr>
              <a:t>uncircumcision</a:t>
            </a:r>
            <a:r>
              <a:rPr lang="en-US" sz="3200" dirty="0">
                <a:latin typeface="+mn-lt"/>
              </a:rPr>
              <a:t> through </a:t>
            </a:r>
            <a:r>
              <a:rPr lang="en-US" sz="3200" i="1" u="sng" dirty="0">
                <a:latin typeface="+mn-lt"/>
              </a:rPr>
              <a:t>faith</a:t>
            </a:r>
            <a:r>
              <a:rPr lang="en-US" sz="3200" dirty="0">
                <a:latin typeface="+mn-lt"/>
              </a:rPr>
              <a:t>.”</a:t>
            </a:r>
          </a:p>
          <a:p>
            <a:pPr eaLnBrk="1" hangingPunct="1">
              <a:defRPr/>
            </a:pPr>
            <a:endParaRPr lang="en-US" sz="1600" i="1" dirty="0">
              <a:latin typeface="+mn-lt"/>
            </a:endParaRPr>
          </a:p>
          <a:p>
            <a:pPr eaLnBrk="1" hangingPunct="1">
              <a:defRPr/>
            </a:pPr>
            <a:r>
              <a:rPr lang="en-US" sz="3200" dirty="0">
                <a:latin typeface="+mn-lt"/>
              </a:rPr>
              <a:t>Romans 1:16 – “For I am not ashamed of the gospel of Christ, for it is the power of God unto </a:t>
            </a:r>
            <a:r>
              <a:rPr lang="en-US" sz="3200" i="1" u="sng" dirty="0">
                <a:latin typeface="+mn-lt"/>
              </a:rPr>
              <a:t>salvation</a:t>
            </a:r>
            <a:r>
              <a:rPr lang="en-US" sz="3200" dirty="0">
                <a:latin typeface="+mn-lt"/>
              </a:rPr>
              <a:t> to everyone that </a:t>
            </a:r>
            <a:r>
              <a:rPr lang="en-US" sz="3200" i="1" u="sng" dirty="0">
                <a:latin typeface="+mn-lt"/>
              </a:rPr>
              <a:t>believeth</a:t>
            </a:r>
            <a:r>
              <a:rPr lang="en-US" sz="3200" dirty="0">
                <a:latin typeface="+mn-lt"/>
              </a:rPr>
              <a:t>;…”</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i="1" smtClean="0">
                <a:solidFill>
                  <a:schemeClr val="tx2"/>
                </a:solidFill>
              </a:rPr>
              <a:t>Reliability of Bible Manuscripts </a:t>
            </a:r>
            <a:r>
              <a:rPr sz="5300" smtClean="0"/>
              <a:t/>
            </a:r>
            <a:br>
              <a:rPr sz="5300" smtClean="0"/>
            </a:br>
            <a:endParaRPr sz="4000" i="1">
              <a:solidFill>
                <a:schemeClr val="tx2"/>
              </a:solidFill>
            </a:endParaRPr>
          </a:p>
        </p:txBody>
      </p:sp>
      <p:sp>
        <p:nvSpPr>
          <p:cNvPr id="116739" name="TextBox 3"/>
          <p:cNvSpPr txBox="1">
            <a:spLocks noChangeArrowheads="1"/>
          </p:cNvSpPr>
          <p:nvPr/>
        </p:nvSpPr>
        <p:spPr bwMode="auto">
          <a:xfrm>
            <a:off x="457200" y="1828800"/>
            <a:ext cx="8534400" cy="4278313"/>
          </a:xfrm>
          <a:prstGeom prst="rect">
            <a:avLst/>
          </a:prstGeom>
          <a:noFill/>
          <a:ln w="9525">
            <a:noFill/>
            <a:miter lim="800000"/>
            <a:headEnd/>
            <a:tailEnd/>
          </a:ln>
        </p:spPr>
        <p:txBody>
          <a:bodyPr>
            <a:spAutoFit/>
          </a:bodyPr>
          <a:lstStyle/>
          <a:p>
            <a:pPr eaLnBrk="1" hangingPunct="1">
              <a:defRPr/>
            </a:pPr>
            <a:r>
              <a:rPr lang="en-US" sz="3200" dirty="0">
                <a:latin typeface="+mn-lt"/>
              </a:rPr>
              <a:t>Unknown by most Mormons, is what Brigham Young University’s Dr. Richard L. Anderson (one of Mormonism’s top authorities on Bible manuscripts) said at the “Fourteenth Annual Symposium of the Archaeology of the Scriptures, 1963, at Brigham Young University:</a:t>
            </a:r>
          </a:p>
          <a:p>
            <a:pPr marL="688975" lvl="2" indent="-231775" eaLnBrk="1" hangingPunct="1">
              <a:buFont typeface="Arial" pitchFamily="34" charset="0"/>
              <a:buChar char="•"/>
              <a:defRPr/>
            </a:pPr>
            <a:r>
              <a:rPr lang="en-US" sz="3200" i="1" dirty="0">
                <a:latin typeface="Calibri" pitchFamily="34" charset="0"/>
              </a:rPr>
              <a:t>“…This survey [of Bible manuscripts] has disclosed the leading textual controversies, </a:t>
            </a:r>
          </a:p>
          <a:p>
            <a:pPr marL="231775" indent="-231775" eaLnBrk="1" hangingPunct="1">
              <a:buFont typeface="Arial" pitchFamily="34" charset="0"/>
              <a:buChar char="•"/>
              <a:defRPr/>
            </a:pPr>
            <a:endParaRPr lang="en-US" sz="1600" dirty="0"/>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5225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5226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Not by Works </a:t>
            </a:r>
            <a:endParaRPr lang="en-US" sz="3200" b="1" dirty="0">
              <a:solidFill>
                <a:schemeClr val="bg1"/>
              </a:solidFill>
            </a:endParaRPr>
          </a:p>
        </p:txBody>
      </p:sp>
      <p:sp>
        <p:nvSpPr>
          <p:cNvPr id="166919" name="TextBox 7"/>
          <p:cNvSpPr txBox="1">
            <a:spLocks noChangeArrowheads="1"/>
          </p:cNvSpPr>
          <p:nvPr/>
        </p:nvSpPr>
        <p:spPr bwMode="auto">
          <a:xfrm>
            <a:off x="2286000" y="2333625"/>
            <a:ext cx="6705600" cy="3786188"/>
          </a:xfrm>
          <a:prstGeom prst="rect">
            <a:avLst/>
          </a:prstGeom>
          <a:noFill/>
          <a:ln w="9525">
            <a:noFill/>
            <a:miter lim="800000"/>
            <a:headEnd/>
            <a:tailEnd/>
          </a:ln>
        </p:spPr>
        <p:txBody>
          <a:bodyPr>
            <a:spAutoFit/>
          </a:bodyPr>
          <a:lstStyle/>
          <a:p>
            <a:pPr eaLnBrk="1" hangingPunct="1">
              <a:defRPr/>
            </a:pPr>
            <a:r>
              <a:rPr lang="en-US" sz="3200" dirty="0">
                <a:latin typeface="+mn-lt"/>
              </a:rPr>
              <a:t>Rom. 3:20 – “Therefore by the </a:t>
            </a:r>
            <a:r>
              <a:rPr lang="en-US" sz="3200" i="1" u="sng" dirty="0">
                <a:latin typeface="+mn-lt"/>
              </a:rPr>
              <a:t>deeds of the law</a:t>
            </a:r>
            <a:r>
              <a:rPr lang="en-US" sz="3200" dirty="0">
                <a:latin typeface="+mn-lt"/>
              </a:rPr>
              <a:t> there shall </a:t>
            </a:r>
            <a:r>
              <a:rPr lang="en-US" sz="3200" i="1" u="sng" dirty="0">
                <a:latin typeface="+mn-lt"/>
              </a:rPr>
              <a:t>no flesh be justified </a:t>
            </a:r>
            <a:r>
              <a:rPr lang="en-US" sz="3200" dirty="0">
                <a:latin typeface="+mn-lt"/>
              </a:rPr>
              <a:t>in his sight:  for by the law is the knowledge of sin.”</a:t>
            </a:r>
          </a:p>
          <a:p>
            <a:pPr eaLnBrk="1" hangingPunct="1">
              <a:defRPr/>
            </a:pPr>
            <a:endParaRPr lang="en-US" sz="1600" dirty="0">
              <a:latin typeface="+mn-lt"/>
            </a:endParaRPr>
          </a:p>
          <a:p>
            <a:pPr eaLnBrk="1" hangingPunct="1">
              <a:defRPr/>
            </a:pPr>
            <a:r>
              <a:rPr lang="en-US" sz="3200" dirty="0">
                <a:latin typeface="+mn-lt"/>
              </a:rPr>
              <a:t>Gal. 2:21 – “I do not frustrate the grace of God:  for </a:t>
            </a:r>
            <a:r>
              <a:rPr lang="en-US" sz="3200" i="1" u="sng" dirty="0">
                <a:latin typeface="+mn-lt"/>
              </a:rPr>
              <a:t>if righteousness comes by the law, then Christ died in vain</a:t>
            </a:r>
            <a:r>
              <a:rPr lang="en-US" sz="3200" dirty="0">
                <a:latin typeface="+mn-lt"/>
              </a:rPr>
              <a:t>.”</a:t>
            </a:r>
          </a:p>
        </p:txBody>
      </p:sp>
    </p:spTree>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5430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5430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Not by Works </a:t>
            </a:r>
            <a:endParaRPr lang="en-US" sz="3200" b="1" dirty="0">
              <a:solidFill>
                <a:schemeClr val="bg1"/>
              </a:solidFill>
            </a:endParaRPr>
          </a:p>
        </p:txBody>
      </p:sp>
      <p:sp>
        <p:nvSpPr>
          <p:cNvPr id="167943" name="TextBox 7"/>
          <p:cNvSpPr txBox="1">
            <a:spLocks noChangeArrowheads="1"/>
          </p:cNvSpPr>
          <p:nvPr/>
        </p:nvSpPr>
        <p:spPr bwMode="auto">
          <a:xfrm>
            <a:off x="2286000" y="2333625"/>
            <a:ext cx="6705600" cy="4032250"/>
          </a:xfrm>
          <a:prstGeom prst="rect">
            <a:avLst/>
          </a:prstGeom>
          <a:noFill/>
          <a:ln w="9525">
            <a:noFill/>
            <a:miter lim="800000"/>
            <a:headEnd/>
            <a:tailEnd/>
          </a:ln>
        </p:spPr>
        <p:txBody>
          <a:bodyPr>
            <a:spAutoFit/>
          </a:bodyPr>
          <a:lstStyle/>
          <a:p>
            <a:pPr eaLnBrk="1" hangingPunct="1">
              <a:defRPr/>
            </a:pPr>
            <a:r>
              <a:rPr lang="en-US" sz="3200" dirty="0">
                <a:latin typeface="+mn-lt"/>
              </a:rPr>
              <a:t>Gal. 3:10-11 – “For as many as are of the </a:t>
            </a:r>
            <a:r>
              <a:rPr lang="en-US" sz="3200" i="1" u="sng" dirty="0">
                <a:latin typeface="+mn-lt"/>
              </a:rPr>
              <a:t>works of the</a:t>
            </a:r>
            <a:r>
              <a:rPr lang="en-US" sz="3200" dirty="0">
                <a:latin typeface="+mn-lt"/>
              </a:rPr>
              <a:t> law are </a:t>
            </a:r>
            <a:r>
              <a:rPr lang="en-US" sz="3200" i="1" u="sng" dirty="0">
                <a:latin typeface="+mn-lt"/>
              </a:rPr>
              <a:t>under the curse</a:t>
            </a:r>
            <a:r>
              <a:rPr lang="en-US" sz="3200" dirty="0">
                <a:latin typeface="+mn-lt"/>
              </a:rPr>
              <a:t>:  for it is written, Cursed is every one that </a:t>
            </a:r>
            <a:r>
              <a:rPr lang="en-US" sz="3200" dirty="0" err="1">
                <a:latin typeface="+mn-lt"/>
              </a:rPr>
              <a:t>continueth</a:t>
            </a:r>
            <a:r>
              <a:rPr lang="en-US" sz="3200" dirty="0">
                <a:latin typeface="+mn-lt"/>
              </a:rPr>
              <a:t> not in all things which are written in the book of the law to do them.  But that </a:t>
            </a:r>
            <a:r>
              <a:rPr lang="en-US" sz="3200" i="1" u="sng" dirty="0">
                <a:latin typeface="+mn-lt"/>
              </a:rPr>
              <a:t>no man is justified by the law</a:t>
            </a:r>
            <a:r>
              <a:rPr lang="en-US" sz="3200" dirty="0">
                <a:latin typeface="+mn-lt"/>
              </a:rPr>
              <a:t> in the sight of God is evident:…”</a:t>
            </a:r>
          </a:p>
        </p:txBody>
      </p:sp>
    </p:spTree>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5635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5635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Salvation Not by Works </a:t>
            </a:r>
            <a:endParaRPr lang="en-US" sz="3200" b="1" dirty="0">
              <a:solidFill>
                <a:schemeClr val="bg1"/>
              </a:solidFill>
            </a:endParaRPr>
          </a:p>
        </p:txBody>
      </p:sp>
      <p:sp>
        <p:nvSpPr>
          <p:cNvPr id="168967" name="TextBox 7"/>
          <p:cNvSpPr txBox="1">
            <a:spLocks noChangeArrowheads="1"/>
          </p:cNvSpPr>
          <p:nvPr/>
        </p:nvSpPr>
        <p:spPr bwMode="auto">
          <a:xfrm>
            <a:off x="2286000" y="2333625"/>
            <a:ext cx="6705600" cy="1077913"/>
          </a:xfrm>
          <a:prstGeom prst="rect">
            <a:avLst/>
          </a:prstGeom>
          <a:noFill/>
          <a:ln w="9525">
            <a:noFill/>
            <a:miter lim="800000"/>
            <a:headEnd/>
            <a:tailEnd/>
          </a:ln>
        </p:spPr>
        <p:txBody>
          <a:bodyPr>
            <a:spAutoFit/>
          </a:bodyPr>
          <a:lstStyle/>
          <a:p>
            <a:pPr eaLnBrk="1" hangingPunct="1">
              <a:defRPr/>
            </a:pPr>
            <a:r>
              <a:rPr lang="en-US" sz="3200" dirty="0">
                <a:latin typeface="+mn-lt"/>
              </a:rPr>
              <a:t>Thoroughly read </a:t>
            </a:r>
            <a:r>
              <a:rPr lang="en-US" sz="3200" dirty="0" err="1">
                <a:latin typeface="+mn-lt"/>
              </a:rPr>
              <a:t>Galations</a:t>
            </a:r>
            <a:r>
              <a:rPr lang="en-US" sz="3200" dirty="0">
                <a:latin typeface="+mn-lt"/>
              </a:rPr>
              <a:t> 3, 5:1-6; and Romans 10:1-13.</a:t>
            </a:r>
          </a:p>
        </p:txBody>
      </p:sp>
    </p:spTree>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5840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5840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990600" y="838200"/>
            <a:ext cx="8153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Damnation for Those Relying on Works</a:t>
            </a:r>
            <a:endParaRPr lang="en-US" sz="3200" b="1" dirty="0">
              <a:solidFill>
                <a:schemeClr val="bg1"/>
              </a:solidFill>
            </a:endParaRPr>
          </a:p>
        </p:txBody>
      </p:sp>
      <p:sp>
        <p:nvSpPr>
          <p:cNvPr id="169991" name="TextBox 7"/>
          <p:cNvSpPr txBox="1">
            <a:spLocks noChangeArrowheads="1"/>
          </p:cNvSpPr>
          <p:nvPr/>
        </p:nvSpPr>
        <p:spPr bwMode="auto">
          <a:xfrm>
            <a:off x="2286000" y="2333625"/>
            <a:ext cx="6705600" cy="2062163"/>
          </a:xfrm>
          <a:prstGeom prst="rect">
            <a:avLst/>
          </a:prstGeom>
          <a:noFill/>
          <a:ln w="9525">
            <a:noFill/>
            <a:miter lim="800000"/>
            <a:headEnd/>
            <a:tailEnd/>
          </a:ln>
        </p:spPr>
        <p:txBody>
          <a:bodyPr>
            <a:spAutoFit/>
          </a:bodyPr>
          <a:lstStyle/>
          <a:p>
            <a:pPr eaLnBrk="1" hangingPunct="1">
              <a:defRPr/>
            </a:pPr>
            <a:r>
              <a:rPr lang="en-US" sz="3200" dirty="0">
                <a:latin typeface="+mn-lt"/>
              </a:rPr>
              <a:t>Gal. 5:4-5 – “You have been </a:t>
            </a:r>
            <a:r>
              <a:rPr lang="en-US" sz="3200" i="1" u="sng" dirty="0">
                <a:latin typeface="+mn-lt"/>
              </a:rPr>
              <a:t>severed</a:t>
            </a:r>
            <a:r>
              <a:rPr lang="en-US" sz="3200" dirty="0">
                <a:latin typeface="+mn-lt"/>
              </a:rPr>
              <a:t> from Christ, you who are seeking to be </a:t>
            </a:r>
            <a:r>
              <a:rPr lang="en-US" sz="3200" i="1" u="sng" dirty="0">
                <a:latin typeface="+mn-lt"/>
              </a:rPr>
              <a:t>justified by law</a:t>
            </a:r>
            <a:r>
              <a:rPr lang="en-US" sz="3200" dirty="0">
                <a:latin typeface="+mn-lt"/>
              </a:rPr>
              <a:t>; you have fallen from grace.”</a:t>
            </a:r>
          </a:p>
        </p:txBody>
      </p:sp>
    </p:spTree>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6045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6045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Have Full Salvation Now!</a:t>
            </a:r>
            <a:endParaRPr lang="en-US" sz="3200" b="1" dirty="0">
              <a:solidFill>
                <a:schemeClr val="bg1"/>
              </a:solidFill>
            </a:endParaRPr>
          </a:p>
        </p:txBody>
      </p:sp>
      <p:sp>
        <p:nvSpPr>
          <p:cNvPr id="171015" name="TextBox 6"/>
          <p:cNvSpPr txBox="1">
            <a:spLocks noChangeArrowheads="1"/>
          </p:cNvSpPr>
          <p:nvPr/>
        </p:nvSpPr>
        <p:spPr bwMode="auto">
          <a:xfrm>
            <a:off x="2286000" y="2333625"/>
            <a:ext cx="6705600" cy="3786188"/>
          </a:xfrm>
          <a:prstGeom prst="rect">
            <a:avLst/>
          </a:prstGeom>
          <a:noFill/>
          <a:ln w="9525">
            <a:noFill/>
            <a:miter lim="800000"/>
            <a:headEnd/>
            <a:tailEnd/>
          </a:ln>
        </p:spPr>
        <p:txBody>
          <a:bodyPr>
            <a:spAutoFit/>
          </a:bodyPr>
          <a:lstStyle/>
          <a:p>
            <a:pPr eaLnBrk="1" hangingPunct="1">
              <a:defRPr/>
            </a:pPr>
            <a:r>
              <a:rPr lang="en-US" sz="2800" dirty="0">
                <a:latin typeface="+mn-lt"/>
              </a:rPr>
              <a:t>Full salvation (the full forgiveness of all sin) can never be a present possession of any human on earth in Mormonism (or any salvation by works) since in such a system one’s future works will help determine one’s “destiny.”  </a:t>
            </a:r>
          </a:p>
          <a:p>
            <a:pPr eaLnBrk="1" hangingPunct="1">
              <a:defRPr/>
            </a:pPr>
            <a:endParaRPr lang="en-US" sz="1600" dirty="0">
              <a:latin typeface="+mn-lt"/>
            </a:endParaRPr>
          </a:p>
          <a:p>
            <a:pPr eaLnBrk="1" hangingPunct="1">
              <a:defRPr/>
            </a:pPr>
            <a:r>
              <a:rPr lang="en-US" sz="2800" dirty="0">
                <a:latin typeface="+mn-lt"/>
              </a:rPr>
              <a:t>However, the Bible says salvation can be a present possession:…</a:t>
            </a:r>
          </a:p>
        </p:txBody>
      </p:sp>
      <p:sp>
        <p:nvSpPr>
          <p:cNvPr id="8" name="TextBox 7"/>
          <p:cNvSpPr txBox="1"/>
          <p:nvPr/>
        </p:nvSpPr>
        <p:spPr>
          <a:xfrm>
            <a:off x="838200" y="3200400"/>
            <a:ext cx="1107996" cy="2854358"/>
          </a:xfrm>
          <a:prstGeom prst="rect">
            <a:avLst/>
          </a:prstGeom>
          <a:noFill/>
        </p:spPr>
        <p:txBody>
          <a:bodyPr vert="vert270">
            <a:spAutoFit/>
          </a:bodyPr>
          <a:lstStyle/>
          <a:p>
            <a:pPr algn="ctr" eaLnBrk="1" hangingPunct="1">
              <a:defRPr/>
            </a:pPr>
            <a:r>
              <a:rPr lang="en-US" sz="6000" b="1" dirty="0">
                <a:solidFill>
                  <a:srgbClr val="FFC000"/>
                </a:solidFill>
                <a:latin typeface="+mn-lt"/>
              </a:rPr>
              <a:t>Analysis</a:t>
            </a:r>
          </a:p>
        </p:txBody>
      </p:sp>
    </p:spTree>
  </p:cSld>
  <p:clrMapOvr>
    <a:masterClrMapping/>
  </p:clrMapOvr>
  <p:transition>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6249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6250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Have Full Salvation Now!</a:t>
            </a:r>
            <a:endParaRPr lang="en-US" sz="3200" b="1" dirty="0">
              <a:solidFill>
                <a:schemeClr val="bg1"/>
              </a:solidFill>
            </a:endParaRPr>
          </a:p>
        </p:txBody>
      </p:sp>
      <p:sp>
        <p:nvSpPr>
          <p:cNvPr id="172039" name="TextBox 6"/>
          <p:cNvSpPr txBox="1">
            <a:spLocks noChangeArrowheads="1"/>
          </p:cNvSpPr>
          <p:nvPr/>
        </p:nvSpPr>
        <p:spPr bwMode="auto">
          <a:xfrm>
            <a:off x="2286000" y="2333625"/>
            <a:ext cx="6705600" cy="3540125"/>
          </a:xfrm>
          <a:prstGeom prst="rect">
            <a:avLst/>
          </a:prstGeom>
          <a:noFill/>
          <a:ln w="9525">
            <a:noFill/>
            <a:miter lim="800000"/>
            <a:headEnd/>
            <a:tailEnd/>
          </a:ln>
        </p:spPr>
        <p:txBody>
          <a:bodyPr>
            <a:spAutoFit/>
          </a:bodyPr>
          <a:lstStyle/>
          <a:p>
            <a:pPr marL="280988" indent="-280988" eaLnBrk="1" hangingPunct="1">
              <a:buFont typeface="Arial" charset="0"/>
              <a:buChar char="•"/>
              <a:defRPr/>
            </a:pPr>
            <a:r>
              <a:rPr lang="en-US" sz="3200" dirty="0">
                <a:latin typeface="+mn-lt"/>
              </a:rPr>
              <a:t>I John 5:11-13 – “And this is the record, that God hath given to us eternal life, and this life is in his Son….These things have I written unto you that </a:t>
            </a:r>
            <a:r>
              <a:rPr lang="en-US" sz="3200" i="1" u="sng" dirty="0">
                <a:latin typeface="+mn-lt"/>
              </a:rPr>
              <a:t>believe</a:t>
            </a:r>
            <a:r>
              <a:rPr lang="en-US" sz="3200" dirty="0">
                <a:latin typeface="+mn-lt"/>
              </a:rPr>
              <a:t> on the name of the Son of God; that </a:t>
            </a:r>
            <a:r>
              <a:rPr lang="en-US" sz="3200" i="1" u="sng" dirty="0">
                <a:latin typeface="+mn-lt"/>
              </a:rPr>
              <a:t>ye may know that ye have eternal life</a:t>
            </a:r>
            <a:r>
              <a:rPr lang="en-US" sz="3200" dirty="0">
                <a:latin typeface="+mn-lt"/>
              </a:rPr>
              <a:t>…”</a:t>
            </a:r>
          </a:p>
        </p:txBody>
      </p:sp>
    </p:spTree>
  </p:cSld>
  <p:clrMapOvr>
    <a:masterClrMapping/>
  </p:clrMapOvr>
  <p:transition>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6454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6454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Have Full Salvation Now!</a:t>
            </a:r>
            <a:endParaRPr lang="en-US" sz="3200" b="1" dirty="0">
              <a:solidFill>
                <a:schemeClr val="bg1"/>
              </a:solidFill>
            </a:endParaRPr>
          </a:p>
        </p:txBody>
      </p:sp>
      <p:sp>
        <p:nvSpPr>
          <p:cNvPr id="173063" name="TextBox 6"/>
          <p:cNvSpPr txBox="1">
            <a:spLocks noChangeArrowheads="1"/>
          </p:cNvSpPr>
          <p:nvPr/>
        </p:nvSpPr>
        <p:spPr bwMode="auto">
          <a:xfrm>
            <a:off x="2286000" y="2333625"/>
            <a:ext cx="6705600" cy="3786188"/>
          </a:xfrm>
          <a:prstGeom prst="rect">
            <a:avLst/>
          </a:prstGeom>
          <a:noFill/>
          <a:ln w="9525">
            <a:noFill/>
            <a:miter lim="800000"/>
            <a:headEnd/>
            <a:tailEnd/>
          </a:ln>
        </p:spPr>
        <p:txBody>
          <a:bodyPr>
            <a:spAutoFit/>
          </a:bodyPr>
          <a:lstStyle/>
          <a:p>
            <a:pPr marL="280988" indent="-280988" eaLnBrk="1" hangingPunct="1">
              <a:buFont typeface="Arial" charset="0"/>
              <a:buChar char="•"/>
              <a:defRPr/>
            </a:pPr>
            <a:r>
              <a:rPr lang="en-US" sz="3200" dirty="0">
                <a:latin typeface="+mn-lt"/>
              </a:rPr>
              <a:t>John 3:36 – “He that </a:t>
            </a:r>
            <a:r>
              <a:rPr lang="en-US" sz="3200" i="1" u="sng" dirty="0">
                <a:latin typeface="+mn-lt"/>
              </a:rPr>
              <a:t>believeth</a:t>
            </a:r>
            <a:r>
              <a:rPr lang="en-US" sz="3200" dirty="0">
                <a:latin typeface="+mn-lt"/>
              </a:rPr>
              <a:t> on the Son </a:t>
            </a:r>
            <a:r>
              <a:rPr lang="en-US" sz="3200" i="1" u="sng" dirty="0">
                <a:latin typeface="+mn-lt"/>
              </a:rPr>
              <a:t>hath everlasting life</a:t>
            </a:r>
            <a:r>
              <a:rPr lang="en-US" sz="3200" dirty="0">
                <a:latin typeface="+mn-lt"/>
              </a:rPr>
              <a:t>:…”</a:t>
            </a:r>
          </a:p>
          <a:p>
            <a:pPr marL="280988" indent="-280988" eaLnBrk="1" hangingPunct="1">
              <a:buFont typeface="Arial" charset="0"/>
              <a:buChar char="•"/>
              <a:defRPr/>
            </a:pPr>
            <a:endParaRPr lang="en-US" sz="1600" dirty="0">
              <a:latin typeface="+mn-lt"/>
            </a:endParaRPr>
          </a:p>
          <a:p>
            <a:pPr marL="280988" indent="-280988" eaLnBrk="1" hangingPunct="1">
              <a:buFont typeface="Arial" charset="0"/>
              <a:buChar char="•"/>
              <a:defRPr/>
            </a:pPr>
            <a:r>
              <a:rPr lang="en-US" sz="3200" dirty="0">
                <a:latin typeface="+mn-lt"/>
              </a:rPr>
              <a:t>John 3:15-16 – “That whosoever </a:t>
            </a:r>
            <a:r>
              <a:rPr lang="en-US" sz="3200" i="1" u="sng" dirty="0">
                <a:latin typeface="+mn-lt"/>
              </a:rPr>
              <a:t>believeth</a:t>
            </a:r>
            <a:r>
              <a:rPr lang="en-US" sz="3200" dirty="0">
                <a:latin typeface="+mn-lt"/>
              </a:rPr>
              <a:t> in him should not perish, but </a:t>
            </a:r>
            <a:r>
              <a:rPr lang="en-US" sz="3200" u="sng" dirty="0">
                <a:latin typeface="+mn-lt"/>
              </a:rPr>
              <a:t>have </a:t>
            </a:r>
            <a:r>
              <a:rPr lang="en-US" sz="3200" i="1" u="sng" dirty="0">
                <a:latin typeface="+mn-lt"/>
              </a:rPr>
              <a:t>eternal life</a:t>
            </a:r>
            <a:r>
              <a:rPr lang="en-US" sz="3200" dirty="0">
                <a:latin typeface="+mn-lt"/>
              </a:rPr>
              <a:t>…that whosoever </a:t>
            </a:r>
            <a:r>
              <a:rPr lang="en-US" sz="3200" i="1" u="sng" dirty="0">
                <a:latin typeface="+mn-lt"/>
              </a:rPr>
              <a:t>believeth</a:t>
            </a:r>
            <a:r>
              <a:rPr lang="en-US" sz="3200" dirty="0">
                <a:latin typeface="+mn-lt"/>
              </a:rPr>
              <a:t> in him should not perish, but </a:t>
            </a:r>
            <a:r>
              <a:rPr lang="en-US" sz="3200" u="sng" dirty="0">
                <a:latin typeface="+mn-lt"/>
              </a:rPr>
              <a:t>have </a:t>
            </a:r>
            <a:r>
              <a:rPr lang="en-US" sz="3200" i="1" u="sng" dirty="0">
                <a:latin typeface="+mn-lt"/>
              </a:rPr>
              <a:t>everlasting life</a:t>
            </a:r>
            <a:r>
              <a:rPr lang="en-US" sz="3200" dirty="0">
                <a:latin typeface="+mn-lt"/>
              </a:rPr>
              <a:t>.”</a:t>
            </a:r>
          </a:p>
        </p:txBody>
      </p:sp>
    </p:spTree>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6659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6659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Have Full Salvation Now!</a:t>
            </a:r>
            <a:endParaRPr lang="en-US" sz="3200" b="1" dirty="0">
              <a:solidFill>
                <a:schemeClr val="bg1"/>
              </a:solidFill>
            </a:endParaRPr>
          </a:p>
        </p:txBody>
      </p:sp>
      <p:sp>
        <p:nvSpPr>
          <p:cNvPr id="174087" name="TextBox 6"/>
          <p:cNvSpPr txBox="1">
            <a:spLocks noChangeArrowheads="1"/>
          </p:cNvSpPr>
          <p:nvPr/>
        </p:nvSpPr>
        <p:spPr bwMode="auto">
          <a:xfrm>
            <a:off x="2286000" y="2333625"/>
            <a:ext cx="6705600" cy="3540125"/>
          </a:xfrm>
          <a:prstGeom prst="rect">
            <a:avLst/>
          </a:prstGeom>
          <a:noFill/>
          <a:ln w="9525">
            <a:noFill/>
            <a:miter lim="800000"/>
            <a:headEnd/>
            <a:tailEnd/>
          </a:ln>
        </p:spPr>
        <p:txBody>
          <a:bodyPr>
            <a:spAutoFit/>
          </a:bodyPr>
          <a:lstStyle/>
          <a:p>
            <a:pPr marL="280988" indent="-280988" eaLnBrk="1" hangingPunct="1">
              <a:buFont typeface="Arial" charset="0"/>
              <a:buChar char="•"/>
              <a:defRPr/>
            </a:pPr>
            <a:r>
              <a:rPr lang="en-US" sz="3200" dirty="0">
                <a:latin typeface="+mn-lt"/>
              </a:rPr>
              <a:t>John 6:47 – “…I say unto you, He that </a:t>
            </a:r>
            <a:r>
              <a:rPr lang="en-US" sz="3200" i="1" u="sng" dirty="0" err="1">
                <a:latin typeface="+mn-lt"/>
              </a:rPr>
              <a:t>believest</a:t>
            </a:r>
            <a:r>
              <a:rPr lang="en-US" sz="3200" dirty="0">
                <a:latin typeface="+mn-lt"/>
              </a:rPr>
              <a:t> on me </a:t>
            </a:r>
            <a:r>
              <a:rPr lang="en-US" sz="3200" i="1" u="sng" dirty="0">
                <a:latin typeface="+mn-lt"/>
              </a:rPr>
              <a:t>hath everlasting life</a:t>
            </a:r>
            <a:r>
              <a:rPr lang="en-US" sz="3200" dirty="0">
                <a:latin typeface="+mn-lt"/>
              </a:rPr>
              <a:t>.”</a:t>
            </a:r>
          </a:p>
          <a:p>
            <a:pPr marL="280988" indent="-280988" eaLnBrk="1" hangingPunct="1">
              <a:defRPr/>
            </a:pPr>
            <a:endParaRPr lang="en-US" sz="3200" dirty="0">
              <a:latin typeface="+mn-lt"/>
            </a:endParaRPr>
          </a:p>
          <a:p>
            <a:pPr marL="280988" indent="-280988" eaLnBrk="1" hangingPunct="1">
              <a:buFont typeface="Arial" charset="0"/>
              <a:buChar char="•"/>
              <a:defRPr/>
            </a:pPr>
            <a:r>
              <a:rPr lang="en-US" sz="3200" dirty="0">
                <a:latin typeface="+mn-lt"/>
              </a:rPr>
              <a:t>John 5:24 – “I say until you, he that </a:t>
            </a:r>
            <a:r>
              <a:rPr lang="en-US" sz="3200" dirty="0" err="1">
                <a:latin typeface="+mn-lt"/>
              </a:rPr>
              <a:t>heareth</a:t>
            </a:r>
            <a:r>
              <a:rPr lang="en-US" sz="3200" dirty="0">
                <a:latin typeface="+mn-lt"/>
              </a:rPr>
              <a:t> my word, and </a:t>
            </a:r>
            <a:r>
              <a:rPr lang="en-US" sz="3200" i="1" u="sng" dirty="0">
                <a:latin typeface="+mn-lt"/>
              </a:rPr>
              <a:t>believeth</a:t>
            </a:r>
            <a:r>
              <a:rPr lang="en-US" sz="3200" dirty="0">
                <a:latin typeface="+mn-lt"/>
              </a:rPr>
              <a:t> on him that sent me, </a:t>
            </a:r>
            <a:r>
              <a:rPr lang="en-US" sz="3200" i="1" u="sng" dirty="0">
                <a:latin typeface="+mn-lt"/>
              </a:rPr>
              <a:t>hath everlasting life</a:t>
            </a:r>
            <a:r>
              <a:rPr lang="en-US" sz="3200" dirty="0">
                <a:latin typeface="+mn-lt"/>
              </a:rPr>
              <a:t>,….”</a:t>
            </a:r>
          </a:p>
        </p:txBody>
      </p:sp>
    </p:spTree>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6864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6864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Have Full Assurance Now!</a:t>
            </a:r>
            <a:endParaRPr lang="en-US" sz="3200" b="1" dirty="0">
              <a:solidFill>
                <a:schemeClr val="bg1"/>
              </a:solidFill>
            </a:endParaRPr>
          </a:p>
        </p:txBody>
      </p:sp>
      <p:sp>
        <p:nvSpPr>
          <p:cNvPr id="175111" name="TextBox 6"/>
          <p:cNvSpPr txBox="1">
            <a:spLocks noChangeArrowheads="1"/>
          </p:cNvSpPr>
          <p:nvPr/>
        </p:nvSpPr>
        <p:spPr bwMode="auto">
          <a:xfrm>
            <a:off x="2286000" y="2333625"/>
            <a:ext cx="6705600" cy="2554288"/>
          </a:xfrm>
          <a:prstGeom prst="rect">
            <a:avLst/>
          </a:prstGeom>
          <a:noFill/>
          <a:ln w="9525">
            <a:noFill/>
            <a:miter lim="800000"/>
            <a:headEnd/>
            <a:tailEnd/>
          </a:ln>
        </p:spPr>
        <p:txBody>
          <a:bodyPr>
            <a:spAutoFit/>
          </a:bodyPr>
          <a:lstStyle/>
          <a:p>
            <a:pPr eaLnBrk="1" hangingPunct="1">
              <a:defRPr/>
            </a:pPr>
            <a:r>
              <a:rPr lang="en-US" sz="3200" dirty="0">
                <a:latin typeface="+mn-lt"/>
              </a:rPr>
              <a:t>See the versus from the previous section; especially I John 5:11-12, which show a person can have full assurance of full salvation and forgiveness of all sin now…Right Now!</a:t>
            </a:r>
          </a:p>
        </p:txBody>
      </p:sp>
    </p:spTree>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7069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7069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Everlasting Life = Eternal Life</a:t>
            </a:r>
            <a:endParaRPr lang="en-US" sz="3200" b="1" dirty="0">
              <a:solidFill>
                <a:schemeClr val="bg1"/>
              </a:solidFill>
            </a:endParaRPr>
          </a:p>
        </p:txBody>
      </p:sp>
      <p:sp>
        <p:nvSpPr>
          <p:cNvPr id="7" name="TextBox 6"/>
          <p:cNvSpPr txBox="1"/>
          <p:nvPr/>
        </p:nvSpPr>
        <p:spPr>
          <a:xfrm>
            <a:off x="838200" y="2688698"/>
            <a:ext cx="1107996" cy="3530069"/>
          </a:xfrm>
          <a:prstGeom prst="rect">
            <a:avLst/>
          </a:prstGeom>
          <a:noFill/>
        </p:spPr>
        <p:txBody>
          <a:bodyPr vert="vert270" wrap="none">
            <a:spAutoFit/>
          </a:bodyPr>
          <a:lstStyle/>
          <a:p>
            <a:pPr eaLnBrk="1" hangingPunct="1">
              <a:defRPr/>
            </a:pPr>
            <a:r>
              <a:rPr lang="en-US" sz="6000" b="1" dirty="0">
                <a:solidFill>
                  <a:srgbClr val="FFC000"/>
                </a:solidFill>
                <a:latin typeface="+mn-lt"/>
              </a:rPr>
              <a:t>Comments</a:t>
            </a:r>
          </a:p>
        </p:txBody>
      </p:sp>
      <p:sp>
        <p:nvSpPr>
          <p:cNvPr id="9" name="TextBox 8"/>
          <p:cNvSpPr txBox="1"/>
          <p:nvPr/>
        </p:nvSpPr>
        <p:spPr>
          <a:xfrm>
            <a:off x="2286000" y="2333625"/>
            <a:ext cx="6705600" cy="3292475"/>
          </a:xfrm>
          <a:prstGeom prst="rect">
            <a:avLst/>
          </a:prstGeom>
          <a:noFill/>
        </p:spPr>
        <p:txBody>
          <a:bodyPr>
            <a:spAutoFit/>
          </a:bodyPr>
          <a:lstStyle/>
          <a:p>
            <a:pPr eaLnBrk="1" hangingPunct="1">
              <a:defRPr/>
            </a:pPr>
            <a:r>
              <a:rPr lang="en-US" sz="3200" dirty="0">
                <a:latin typeface="+mn-lt"/>
                <a:cs typeface="Arial" panose="020B0604020202020204" pitchFamily="34" charset="0"/>
              </a:rPr>
              <a:t>Recall in Mormonism everlasting life does not equal eternal life, and:</a:t>
            </a:r>
          </a:p>
          <a:p>
            <a:pPr eaLnBrk="1" hangingPunct="1">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3200" dirty="0">
                <a:latin typeface="+mn-lt"/>
                <a:cs typeface="Arial" panose="020B0604020202020204" pitchFamily="34" charset="0"/>
              </a:rPr>
              <a:t>Everlasting life requires no faith and is only resurrection for all the animals and all men, regardless of faith or lack of it.</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i="1" smtClean="0">
                <a:solidFill>
                  <a:schemeClr val="tx2"/>
                </a:solidFill>
              </a:rPr>
              <a:t>Reliability of Bible Manuscripts </a:t>
            </a:r>
            <a:r>
              <a:rPr sz="5300" smtClean="0"/>
              <a:t/>
            </a:r>
            <a:br>
              <a:rPr sz="5300" smtClean="0"/>
            </a:br>
            <a:endParaRPr sz="4000" i="1">
              <a:solidFill>
                <a:schemeClr val="tx2"/>
              </a:solidFill>
            </a:endParaRPr>
          </a:p>
        </p:txBody>
      </p:sp>
      <p:sp>
        <p:nvSpPr>
          <p:cNvPr id="262147" name="TextBox 3"/>
          <p:cNvSpPr txBox="1">
            <a:spLocks noChangeArrowheads="1"/>
          </p:cNvSpPr>
          <p:nvPr/>
        </p:nvSpPr>
        <p:spPr bwMode="auto">
          <a:xfrm>
            <a:off x="457200" y="1828800"/>
            <a:ext cx="85344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a:defRPr sz="3200">
                <a:solidFill>
                  <a:schemeClr val="tx1"/>
                </a:solidFill>
                <a:latin typeface="Calibri" pitchFamily="34" charset="0"/>
              </a:defRPr>
            </a:lvl1pPr>
            <a:lvl2pPr marL="461963" indent="-4763">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lvl="1" eaLnBrk="1" hangingPunct="1"/>
            <a:r>
              <a:rPr lang="en-US">
                <a:latin typeface="Arial" charset="0"/>
              </a:rPr>
              <a:t>and together they would be well within one percent of the text.  Stated differently, all manuscripts agree on the essential correctness of 99% of all the verses in the New Testament… There is more reason today, then, to agree with him [famous Christian Bible scholar Sir Frederic Kenyon] that we possess the New Testament ‘In substantial integrity’ and to underline that ‘the variations of text are so entirely questions of detail, not of essential substance.’ ”</a:t>
            </a:r>
          </a:p>
          <a:p>
            <a:pPr eaLnBrk="1" hangingPunct="1">
              <a:buFontTx/>
              <a:buChar char="•"/>
            </a:pPr>
            <a:endParaRPr lang="en-US" sz="2800">
              <a:latin typeface="Arial" charset="0"/>
            </a:endParaRP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7273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7274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Everlasting Life = Eternal Life</a:t>
            </a:r>
            <a:endParaRPr lang="en-US" sz="3200" b="1" dirty="0">
              <a:solidFill>
                <a:schemeClr val="bg1"/>
              </a:solidFill>
            </a:endParaRPr>
          </a:p>
        </p:txBody>
      </p:sp>
      <p:sp>
        <p:nvSpPr>
          <p:cNvPr id="7" name="TextBox 6"/>
          <p:cNvSpPr txBox="1"/>
          <p:nvPr/>
        </p:nvSpPr>
        <p:spPr>
          <a:xfrm>
            <a:off x="838200" y="2688698"/>
            <a:ext cx="1107996" cy="3530069"/>
          </a:xfrm>
          <a:prstGeom prst="rect">
            <a:avLst/>
          </a:prstGeom>
          <a:noFill/>
        </p:spPr>
        <p:txBody>
          <a:bodyPr vert="vert270" wrap="none">
            <a:spAutoFit/>
          </a:bodyPr>
          <a:lstStyle/>
          <a:p>
            <a:pPr eaLnBrk="1" hangingPunct="1">
              <a:defRPr/>
            </a:pPr>
            <a:r>
              <a:rPr lang="en-US" sz="6000" b="1" dirty="0">
                <a:solidFill>
                  <a:srgbClr val="FFC000"/>
                </a:solidFill>
                <a:latin typeface="+mn-lt"/>
              </a:rPr>
              <a:t>Comments</a:t>
            </a:r>
          </a:p>
        </p:txBody>
      </p:sp>
      <p:sp>
        <p:nvSpPr>
          <p:cNvPr id="177160" name="TextBox 8"/>
          <p:cNvSpPr txBox="1">
            <a:spLocks noChangeArrowheads="1"/>
          </p:cNvSpPr>
          <p:nvPr/>
        </p:nvSpPr>
        <p:spPr bwMode="auto">
          <a:xfrm>
            <a:off x="2286000" y="2333625"/>
            <a:ext cx="6705600" cy="2554288"/>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Eternal life in Mormonism is equal to their full salvation/exaltation, which requires faith in their [false] Jesus, but requires so much more than that, as previously shown. </a:t>
            </a:r>
          </a:p>
        </p:txBody>
      </p:sp>
    </p:spTree>
  </p:cSld>
  <p:clrMapOvr>
    <a:masterClrMapping/>
  </p:clrMapOvr>
  <p:transition>
    <p:fad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7478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7478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Everlasting Life = Eternal Life</a:t>
            </a:r>
            <a:endParaRPr lang="en-US" sz="3200" b="1" dirty="0">
              <a:solidFill>
                <a:schemeClr val="bg1"/>
              </a:solidFill>
            </a:endParaRPr>
          </a:p>
        </p:txBody>
      </p:sp>
      <p:sp>
        <p:nvSpPr>
          <p:cNvPr id="9" name="TextBox 8"/>
          <p:cNvSpPr txBox="1"/>
          <p:nvPr/>
        </p:nvSpPr>
        <p:spPr>
          <a:xfrm>
            <a:off x="2209800" y="2209800"/>
            <a:ext cx="6705600" cy="3786188"/>
          </a:xfrm>
          <a:prstGeom prst="rect">
            <a:avLst/>
          </a:prstGeom>
          <a:noFill/>
        </p:spPr>
        <p:txBody>
          <a:bodyPr>
            <a:spAutoFit/>
          </a:bodyPr>
          <a:lstStyle/>
          <a:p>
            <a:pPr eaLnBrk="1" hangingPunct="1">
              <a:defRPr/>
            </a:pPr>
            <a:r>
              <a:rPr lang="en-US" sz="2800" dirty="0">
                <a:latin typeface="+mn-lt"/>
                <a:cs typeface="Arial" panose="020B0604020202020204" pitchFamily="34" charset="0"/>
              </a:rPr>
              <a:t>However, the Bible says that everlasting life is the same thing as eternal life, and that they are obtained by faith in Christ as God and Savior of one’s sins: </a:t>
            </a:r>
          </a:p>
          <a:p>
            <a:pPr eaLnBrk="1" hangingPunct="1">
              <a:defRPr/>
            </a:pPr>
            <a:endParaRPr lang="en-US" sz="1600" dirty="0">
              <a:latin typeface="+mn-lt"/>
              <a:cs typeface="Arial" panose="020B0604020202020204" pitchFamily="34" charset="0"/>
            </a:endParaRPr>
          </a:p>
          <a:p>
            <a:pPr marL="280988" indent="-280988" eaLnBrk="1" hangingPunct="1">
              <a:buFont typeface="Arial" pitchFamily="34" charset="0"/>
              <a:buChar char="•"/>
              <a:defRPr/>
            </a:pPr>
            <a:r>
              <a:rPr lang="en-US" sz="2800" dirty="0">
                <a:latin typeface="+mn-lt"/>
                <a:cs typeface="Arial" panose="020B0604020202020204" pitchFamily="34" charset="0"/>
              </a:rPr>
              <a:t>I John 5:11-13 – “..God </a:t>
            </a:r>
            <a:r>
              <a:rPr lang="en-US" sz="2800" i="1" u="sng" dirty="0">
                <a:latin typeface="+mn-lt"/>
                <a:cs typeface="Arial" panose="020B0604020202020204" pitchFamily="34" charset="0"/>
              </a:rPr>
              <a:t>hath</a:t>
            </a:r>
            <a:r>
              <a:rPr lang="en-US" sz="2800" dirty="0">
                <a:latin typeface="+mn-lt"/>
                <a:cs typeface="Arial" panose="020B0604020202020204" pitchFamily="34" charset="0"/>
              </a:rPr>
              <a:t> given to us </a:t>
            </a:r>
            <a:r>
              <a:rPr lang="en-US" sz="2800" i="1" u="sng" dirty="0">
                <a:latin typeface="+mn-lt"/>
                <a:cs typeface="Arial" panose="020B0604020202020204" pitchFamily="34" charset="0"/>
              </a:rPr>
              <a:t>eternal life</a:t>
            </a:r>
            <a:r>
              <a:rPr lang="en-US" sz="2800" dirty="0">
                <a:latin typeface="+mn-lt"/>
                <a:cs typeface="Arial" panose="020B0604020202020204" pitchFamily="34" charset="0"/>
              </a:rPr>
              <a:t>,…you that </a:t>
            </a:r>
            <a:r>
              <a:rPr lang="en-US" sz="2800" i="1" u="sng" dirty="0">
                <a:latin typeface="+mn-lt"/>
                <a:cs typeface="Arial" panose="020B0604020202020204" pitchFamily="34" charset="0"/>
              </a:rPr>
              <a:t>believe</a:t>
            </a:r>
            <a:r>
              <a:rPr lang="en-US" sz="2800" dirty="0">
                <a:latin typeface="+mn-lt"/>
                <a:cs typeface="Arial" panose="020B0604020202020204" pitchFamily="34" charset="0"/>
              </a:rPr>
              <a:t> on the name of the Son of God; that ye may know that ye </a:t>
            </a:r>
            <a:r>
              <a:rPr lang="en-US" sz="2800" i="1" u="sng" dirty="0">
                <a:latin typeface="+mn-lt"/>
                <a:cs typeface="Arial" panose="020B0604020202020204" pitchFamily="34" charset="0"/>
              </a:rPr>
              <a:t>have eternal life</a:t>
            </a:r>
            <a:r>
              <a:rPr lang="en-US" sz="2800" dirty="0">
                <a:latin typeface="+mn-lt"/>
                <a:cs typeface="Arial" panose="020B0604020202020204" pitchFamily="34" charset="0"/>
              </a:rPr>
              <a:t>,…”</a:t>
            </a:r>
          </a:p>
        </p:txBody>
      </p:sp>
    </p:spTree>
  </p:cSld>
  <p:clrMapOvr>
    <a:masterClrMapping/>
  </p:clrMapOvr>
  <p:transition>
    <p:fad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7683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7683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Everlasting Life = Eternal Life</a:t>
            </a:r>
            <a:endParaRPr lang="en-US" sz="3200" b="1" dirty="0">
              <a:solidFill>
                <a:schemeClr val="bg1"/>
              </a:solidFill>
            </a:endParaRPr>
          </a:p>
        </p:txBody>
      </p:sp>
      <p:sp>
        <p:nvSpPr>
          <p:cNvPr id="179207" name="TextBox 8"/>
          <p:cNvSpPr txBox="1">
            <a:spLocks noChangeArrowheads="1"/>
          </p:cNvSpPr>
          <p:nvPr/>
        </p:nvSpPr>
        <p:spPr bwMode="auto">
          <a:xfrm>
            <a:off x="2209800" y="2209800"/>
            <a:ext cx="6705600" cy="4216400"/>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2800" dirty="0">
                <a:latin typeface="+mn-lt"/>
              </a:rPr>
              <a:t>John 5:24 – “…He that </a:t>
            </a:r>
            <a:r>
              <a:rPr lang="en-US" sz="2800" dirty="0" err="1">
                <a:latin typeface="+mn-lt"/>
              </a:rPr>
              <a:t>heareth</a:t>
            </a:r>
            <a:r>
              <a:rPr lang="en-US" sz="2800" dirty="0">
                <a:latin typeface="+mn-lt"/>
              </a:rPr>
              <a:t> my word, and </a:t>
            </a:r>
            <a:r>
              <a:rPr lang="en-US" sz="2800" i="1" u="sng" dirty="0">
                <a:latin typeface="+mn-lt"/>
              </a:rPr>
              <a:t>believeth</a:t>
            </a:r>
            <a:r>
              <a:rPr lang="en-US" sz="2800" dirty="0">
                <a:latin typeface="+mn-lt"/>
              </a:rPr>
              <a:t> on him that sent me, </a:t>
            </a:r>
            <a:r>
              <a:rPr lang="en-US" sz="2800" i="1" u="sng" dirty="0">
                <a:latin typeface="+mn-lt"/>
              </a:rPr>
              <a:t>hath everlasting life</a:t>
            </a:r>
            <a:r>
              <a:rPr lang="en-US" sz="2800" dirty="0">
                <a:latin typeface="+mn-lt"/>
              </a:rPr>
              <a:t>,…”</a:t>
            </a:r>
          </a:p>
          <a:p>
            <a:pPr marL="231775" indent="-231775" eaLnBrk="1" hangingPunct="1">
              <a:defRPr/>
            </a:pPr>
            <a:endParaRPr lang="en-US" sz="1600" dirty="0">
              <a:latin typeface="+mn-lt"/>
            </a:endParaRPr>
          </a:p>
          <a:p>
            <a:pPr marL="231775" indent="-231775" eaLnBrk="1" hangingPunct="1">
              <a:buFont typeface="Arial" charset="0"/>
              <a:buChar char="•"/>
              <a:defRPr/>
            </a:pPr>
            <a:r>
              <a:rPr lang="en-US" sz="2800" dirty="0">
                <a:latin typeface="+mn-lt"/>
              </a:rPr>
              <a:t>John 3:15-16, 36 – “That whosoever </a:t>
            </a:r>
            <a:r>
              <a:rPr lang="en-US" sz="2800" i="1" u="sng" dirty="0">
                <a:latin typeface="+mn-lt"/>
              </a:rPr>
              <a:t>believeth</a:t>
            </a:r>
            <a:r>
              <a:rPr lang="en-US" sz="2800" dirty="0">
                <a:latin typeface="+mn-lt"/>
              </a:rPr>
              <a:t> in Him should not perish, but </a:t>
            </a:r>
            <a:r>
              <a:rPr lang="en-US" sz="2800" i="1" u="sng" dirty="0">
                <a:latin typeface="+mn-lt"/>
              </a:rPr>
              <a:t>have eternal life</a:t>
            </a:r>
            <a:r>
              <a:rPr lang="en-US" sz="2800" dirty="0">
                <a:latin typeface="+mn-lt"/>
              </a:rPr>
              <a:t>…whosoever believeth in Him should not perish, but have </a:t>
            </a:r>
            <a:r>
              <a:rPr lang="en-US" sz="2800" i="1" u="sng" dirty="0">
                <a:latin typeface="+mn-lt"/>
              </a:rPr>
              <a:t>everlasting life</a:t>
            </a:r>
            <a:r>
              <a:rPr lang="en-US" sz="2800" dirty="0">
                <a:latin typeface="+mn-lt"/>
              </a:rPr>
              <a:t>.  He that </a:t>
            </a:r>
            <a:r>
              <a:rPr lang="en-US" sz="2800" i="1" u="sng" dirty="0">
                <a:latin typeface="+mn-lt"/>
              </a:rPr>
              <a:t>believeth</a:t>
            </a:r>
            <a:r>
              <a:rPr lang="en-US" sz="2800" dirty="0">
                <a:latin typeface="+mn-lt"/>
              </a:rPr>
              <a:t> on the Son </a:t>
            </a:r>
            <a:r>
              <a:rPr lang="en-US" sz="2800" i="1" u="sng" dirty="0">
                <a:latin typeface="+mn-lt"/>
              </a:rPr>
              <a:t>hath everlasting life</a:t>
            </a:r>
            <a:r>
              <a:rPr lang="en-US" sz="2800" dirty="0">
                <a:latin typeface="+mn-lt"/>
              </a:rPr>
              <a:t>;…”</a:t>
            </a:r>
          </a:p>
        </p:txBody>
      </p:sp>
    </p:spTree>
  </p:cSld>
  <p:clrMapOvr>
    <a:masterClrMapping/>
  </p:clrMapOvr>
  <p:transition>
    <p:fad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7888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7888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Everlasting Life = Eternal Life</a:t>
            </a:r>
            <a:endParaRPr lang="en-US" sz="3200" b="1" dirty="0">
              <a:solidFill>
                <a:schemeClr val="bg1"/>
              </a:solidFill>
            </a:endParaRPr>
          </a:p>
        </p:txBody>
      </p:sp>
      <p:sp>
        <p:nvSpPr>
          <p:cNvPr id="180231" name="TextBox 8"/>
          <p:cNvSpPr txBox="1">
            <a:spLocks noChangeArrowheads="1"/>
          </p:cNvSpPr>
          <p:nvPr/>
        </p:nvSpPr>
        <p:spPr bwMode="auto">
          <a:xfrm>
            <a:off x="2209800" y="2362200"/>
            <a:ext cx="6705600" cy="2308225"/>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John 6:47 – “…He that </a:t>
            </a:r>
            <a:r>
              <a:rPr lang="en-US" sz="3200" i="1" u="sng" dirty="0">
                <a:latin typeface="+mn-lt"/>
              </a:rPr>
              <a:t>believeth</a:t>
            </a:r>
            <a:r>
              <a:rPr lang="en-US" sz="3200" dirty="0">
                <a:latin typeface="+mn-lt"/>
              </a:rPr>
              <a:t> on me </a:t>
            </a:r>
            <a:r>
              <a:rPr lang="en-US" sz="3200" i="1" u="sng" dirty="0">
                <a:latin typeface="+mn-lt"/>
              </a:rPr>
              <a:t>hath everlasting life</a:t>
            </a:r>
            <a:r>
              <a:rPr lang="en-US" sz="3200" dirty="0">
                <a:latin typeface="+mn-lt"/>
              </a:rPr>
              <a:t>.”</a:t>
            </a:r>
          </a:p>
          <a:p>
            <a:pPr marL="231775" indent="-231775" eaLnBrk="1" hangingPunct="1">
              <a:defRPr/>
            </a:pPr>
            <a:endParaRPr lang="en-US" sz="1600" dirty="0">
              <a:latin typeface="+mn-lt"/>
            </a:endParaRPr>
          </a:p>
          <a:p>
            <a:pPr marL="231775" indent="-231775" eaLnBrk="1" hangingPunct="1">
              <a:buFont typeface="Arial" charset="0"/>
              <a:buChar char="•"/>
              <a:defRPr/>
            </a:pPr>
            <a:r>
              <a:rPr lang="en-US" sz="3200" dirty="0">
                <a:latin typeface="+mn-lt"/>
              </a:rPr>
              <a:t>I Tim. 1:16 – “…</a:t>
            </a:r>
            <a:r>
              <a:rPr lang="en-US" sz="3200" i="1" u="sng" dirty="0">
                <a:latin typeface="+mn-lt"/>
              </a:rPr>
              <a:t>believe</a:t>
            </a:r>
            <a:r>
              <a:rPr lang="en-US" sz="3200" dirty="0">
                <a:latin typeface="+mn-lt"/>
              </a:rPr>
              <a:t> on him to </a:t>
            </a:r>
            <a:r>
              <a:rPr lang="en-US" sz="3200" i="1" u="sng" dirty="0">
                <a:latin typeface="+mn-lt"/>
              </a:rPr>
              <a:t>everlasting life</a:t>
            </a:r>
            <a:r>
              <a:rPr lang="en-US" sz="3200" dirty="0">
                <a:latin typeface="+mn-lt"/>
              </a:rPr>
              <a:t>.”</a:t>
            </a:r>
            <a:endParaRPr lang="en-US" sz="1600" dirty="0">
              <a:latin typeface="+mn-lt"/>
            </a:endParaRPr>
          </a:p>
        </p:txBody>
      </p:sp>
    </p:spTree>
  </p:cSld>
  <p:clrMapOvr>
    <a:masterClrMapping/>
  </p:clrMapOvr>
  <p:transition>
    <p:fad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8093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8093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Everlasting Life = Eternal Life</a:t>
            </a:r>
            <a:endParaRPr lang="en-US" sz="3200" b="1" dirty="0">
              <a:solidFill>
                <a:schemeClr val="bg1"/>
              </a:solidFill>
            </a:endParaRPr>
          </a:p>
        </p:txBody>
      </p:sp>
      <p:sp>
        <p:nvSpPr>
          <p:cNvPr id="181255" name="TextBox 8"/>
          <p:cNvSpPr txBox="1">
            <a:spLocks noChangeArrowheads="1"/>
          </p:cNvSpPr>
          <p:nvPr/>
        </p:nvSpPr>
        <p:spPr bwMode="auto">
          <a:xfrm>
            <a:off x="2209800" y="2209800"/>
            <a:ext cx="6705600" cy="3540125"/>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Also see the following verses which state one is saved upon and at the time of belief since salvation happens </a:t>
            </a:r>
            <a:r>
              <a:rPr lang="en-US" sz="3200" i="1" u="sng" dirty="0">
                <a:latin typeface="+mn-lt"/>
              </a:rPr>
              <a:t>when one believes</a:t>
            </a:r>
            <a:r>
              <a:rPr lang="en-US" sz="3200" dirty="0">
                <a:latin typeface="+mn-lt"/>
              </a:rPr>
              <a:t> in Christ:  Acts 2:21, 16:30-31; Rom. 1:16; I Cor. 1;21; Eph. 2:8-9; Gal. 2:16; Titus 3:4-7; Rom. 10:9-11, 13; etc.  </a:t>
            </a:r>
          </a:p>
        </p:txBody>
      </p:sp>
    </p:spTree>
  </p:cSld>
  <p:clrMapOvr>
    <a:masterClrMapping/>
  </p:clrMapOvr>
  <p:transition>
    <p:fad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8297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8298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Yes!  If it is based on Jesus!</a:t>
            </a:r>
            <a:endParaRPr lang="en-US" sz="3200" b="1" dirty="0">
              <a:solidFill>
                <a:schemeClr val="bg1"/>
              </a:solidFill>
            </a:endParaRPr>
          </a:p>
        </p:txBody>
      </p:sp>
      <p:sp>
        <p:nvSpPr>
          <p:cNvPr id="7" name="TextBox 6"/>
          <p:cNvSpPr txBox="1"/>
          <p:nvPr/>
        </p:nvSpPr>
        <p:spPr>
          <a:xfrm>
            <a:off x="838200" y="2743200"/>
            <a:ext cx="1107996" cy="3574055"/>
          </a:xfrm>
          <a:prstGeom prst="rect">
            <a:avLst/>
          </a:prstGeom>
          <a:noFill/>
        </p:spPr>
        <p:txBody>
          <a:bodyPr vert="vert270" wrap="none">
            <a:spAutoFit/>
          </a:bodyPr>
          <a:lstStyle/>
          <a:p>
            <a:pPr eaLnBrk="1" hangingPunct="1">
              <a:defRPr/>
            </a:pPr>
            <a:r>
              <a:rPr lang="en-US" sz="6000" b="1" dirty="0">
                <a:solidFill>
                  <a:srgbClr val="FFC000"/>
                </a:solidFill>
                <a:latin typeface="+mn-lt"/>
              </a:rPr>
              <a:t>Conclusion</a:t>
            </a:r>
          </a:p>
        </p:txBody>
      </p:sp>
      <p:sp>
        <p:nvSpPr>
          <p:cNvPr id="182280" name="TextBox 7"/>
          <p:cNvSpPr txBox="1">
            <a:spLocks noChangeArrowheads="1"/>
          </p:cNvSpPr>
          <p:nvPr/>
        </p:nvSpPr>
        <p:spPr bwMode="auto">
          <a:xfrm>
            <a:off x="2209800" y="2209800"/>
            <a:ext cx="6705600" cy="3046413"/>
          </a:xfrm>
          <a:prstGeom prst="rect">
            <a:avLst/>
          </a:prstGeom>
          <a:noFill/>
          <a:ln w="9525">
            <a:noFill/>
            <a:miter lim="800000"/>
            <a:headEnd/>
            <a:tailEnd/>
          </a:ln>
        </p:spPr>
        <p:txBody>
          <a:bodyPr>
            <a:spAutoFit/>
          </a:bodyPr>
          <a:lstStyle/>
          <a:p>
            <a:pPr algn="ctr" eaLnBrk="1" hangingPunct="1">
              <a:defRPr/>
            </a:pPr>
            <a:r>
              <a:rPr lang="en-US" sz="3200" dirty="0">
                <a:latin typeface="+mn-lt"/>
              </a:rPr>
              <a:t>The biblical evidence is abundantly clear:  that one’s full salvation of all sin is solely through faith and dependence on Jesus Christ, his blood atonement on the cross, and subsequent physical resurrection. </a:t>
            </a:r>
          </a:p>
        </p:txBody>
      </p:sp>
    </p:spTree>
  </p:cSld>
  <p:clrMapOvr>
    <a:masterClrMapping/>
  </p:clrMapOvr>
  <p:transition>
    <p:fad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8502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8502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83303" name="TextBox 7"/>
          <p:cNvSpPr txBox="1">
            <a:spLocks noChangeArrowheads="1"/>
          </p:cNvSpPr>
          <p:nvPr/>
        </p:nvSpPr>
        <p:spPr bwMode="auto">
          <a:xfrm>
            <a:off x="2209800" y="2209800"/>
            <a:ext cx="6705600" cy="4524375"/>
          </a:xfrm>
          <a:prstGeom prst="rect">
            <a:avLst/>
          </a:prstGeom>
          <a:noFill/>
          <a:ln w="9525">
            <a:noFill/>
            <a:miter lim="800000"/>
            <a:headEnd/>
            <a:tailEnd/>
          </a:ln>
        </p:spPr>
        <p:txBody>
          <a:bodyPr>
            <a:spAutoFit/>
          </a:bodyPr>
          <a:lstStyle/>
          <a:p>
            <a:pPr algn="ctr" eaLnBrk="1" hangingPunct="1">
              <a:defRPr/>
            </a:pPr>
            <a:r>
              <a:rPr lang="en-US" sz="3200" dirty="0">
                <a:latin typeface="+mn-lt"/>
              </a:rPr>
              <a:t>But before ending this presentation, a few verses in the Bible, which a Mormon might unintentionally misuse in regard to salvation, need to be examined.</a:t>
            </a:r>
          </a:p>
          <a:p>
            <a:pPr algn="ctr" eaLnBrk="1" hangingPunct="1">
              <a:defRPr/>
            </a:pPr>
            <a:endParaRPr lang="en-US" sz="3200" dirty="0">
              <a:latin typeface="+mn-lt"/>
            </a:endParaRPr>
          </a:p>
          <a:p>
            <a:pPr algn="ctr" eaLnBrk="1" hangingPunct="1">
              <a:defRPr/>
            </a:pPr>
            <a:r>
              <a:rPr lang="en-US" sz="3200" dirty="0">
                <a:latin typeface="+mn-lt"/>
              </a:rPr>
              <a:t>Just a few will be dealt with as representative of how the whole of them can be treated.  </a:t>
            </a:r>
          </a:p>
        </p:txBody>
      </p:sp>
    </p:spTree>
  </p:cSld>
  <p:clrMapOvr>
    <a:masterClrMapping/>
  </p:clrMapOvr>
  <p:transition>
    <p:fade/>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8707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8707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676400" y="838200"/>
            <a:ext cx="74676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8" name="TextBox 7"/>
          <p:cNvSpPr txBox="1"/>
          <p:nvPr/>
        </p:nvSpPr>
        <p:spPr>
          <a:xfrm>
            <a:off x="2209800" y="2209800"/>
            <a:ext cx="6705600" cy="4032250"/>
          </a:xfrm>
          <a:prstGeom prst="rect">
            <a:avLst/>
          </a:prstGeom>
          <a:noFill/>
        </p:spPr>
        <p:txBody>
          <a:bodyPr>
            <a:spAutoFit/>
          </a:bodyPr>
          <a:lstStyle/>
          <a:p>
            <a:pPr eaLnBrk="1" hangingPunct="1">
              <a:defRPr/>
            </a:pPr>
            <a:r>
              <a:rPr lang="en-US" sz="3200" dirty="0">
                <a:latin typeface="+mn-lt"/>
                <a:cs typeface="Arial" panose="020B0604020202020204" pitchFamily="34" charset="0"/>
              </a:rPr>
              <a:t>An Important Point!</a:t>
            </a:r>
          </a:p>
          <a:p>
            <a:pPr eaLnBrk="1" hangingPunct="1">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3200" dirty="0">
                <a:latin typeface="+mn-lt"/>
                <a:cs typeface="Arial" panose="020B0604020202020204" pitchFamily="34" charset="0"/>
              </a:rPr>
              <a:t>The Bible sometimes uses the effect to see if the cause has occurred.</a:t>
            </a:r>
          </a:p>
          <a:p>
            <a:pPr marL="231775" indent="-231775" eaLnBrk="1" hangingPunct="1">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3200" dirty="0">
                <a:latin typeface="+mn-lt"/>
                <a:cs typeface="Arial" panose="020B0604020202020204" pitchFamily="34" charset="0"/>
              </a:rPr>
              <a:t>In other words, the rule of “cause and effect.”  If the effect is there, the cause previously happened which resulted in their effect. </a:t>
            </a:r>
          </a:p>
        </p:txBody>
      </p:sp>
    </p:spTree>
  </p:cSld>
  <p:clrMapOvr>
    <a:masterClrMapping/>
  </p:clrMapOvr>
  <p:transition>
    <p:fade/>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8912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8912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85351" name="TextBox 7"/>
          <p:cNvSpPr txBox="1">
            <a:spLocks noChangeArrowheads="1"/>
          </p:cNvSpPr>
          <p:nvPr/>
        </p:nvSpPr>
        <p:spPr bwMode="auto">
          <a:xfrm>
            <a:off x="2209800" y="2209800"/>
            <a:ext cx="6705600" cy="1570038"/>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THEREFORE, the two are not to be confused: the cause is indeed the cause; the effect is not THE cause. </a:t>
            </a:r>
          </a:p>
        </p:txBody>
      </p:sp>
    </p:spTree>
  </p:cSld>
  <p:clrMapOvr>
    <a:masterClrMapping/>
  </p:clrMapOvr>
  <p:transition>
    <p:fade/>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9117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9117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86375" name="TextBox 7"/>
          <p:cNvSpPr txBox="1">
            <a:spLocks noChangeArrowheads="1"/>
          </p:cNvSpPr>
          <p:nvPr/>
        </p:nvSpPr>
        <p:spPr bwMode="auto">
          <a:xfrm>
            <a:off x="2209800" y="2209800"/>
            <a:ext cx="6705600" cy="4278313"/>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The Bible sometimes uses this “cause and effect” logic in relation to discussing how one is saved and the relationship of faith and works.  </a:t>
            </a:r>
          </a:p>
          <a:p>
            <a:pPr marL="231775" indent="-231775" eaLnBrk="1" hangingPunct="1">
              <a:defRPr/>
            </a:pPr>
            <a:endParaRPr lang="en-US" sz="1600" dirty="0">
              <a:latin typeface="+mn-lt"/>
            </a:endParaRPr>
          </a:p>
          <a:p>
            <a:pPr marL="231775" indent="-231775" eaLnBrk="1" hangingPunct="1">
              <a:buFont typeface="Arial" charset="0"/>
              <a:buChar char="•"/>
              <a:defRPr/>
            </a:pPr>
            <a:r>
              <a:rPr lang="en-US" sz="3200" dirty="0">
                <a:latin typeface="+mn-lt"/>
              </a:rPr>
              <a:t>A saving faith (cause of salvation) alone saves, but a saving faith is never alone – it produces works (the effect).</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i="1" smtClean="0">
                <a:solidFill>
                  <a:schemeClr val="tx2"/>
                </a:solidFill>
              </a:rPr>
              <a:t>Reliability of Bible Manuscripts </a:t>
            </a:r>
            <a:r>
              <a:rPr sz="5300" smtClean="0"/>
              <a:t/>
            </a:r>
            <a:br>
              <a:rPr sz="5300" smtClean="0"/>
            </a:br>
            <a:endParaRPr sz="4000" i="1">
              <a:solidFill>
                <a:schemeClr val="tx2"/>
              </a:solidFill>
            </a:endParaRPr>
          </a:p>
        </p:txBody>
      </p:sp>
      <p:sp>
        <p:nvSpPr>
          <p:cNvPr id="118787" name="TextBox 3"/>
          <p:cNvSpPr txBox="1">
            <a:spLocks noChangeArrowheads="1"/>
          </p:cNvSpPr>
          <p:nvPr/>
        </p:nvSpPr>
        <p:spPr bwMode="auto">
          <a:xfrm>
            <a:off x="457200" y="1828800"/>
            <a:ext cx="8534400" cy="3540125"/>
          </a:xfrm>
          <a:prstGeom prst="rect">
            <a:avLst/>
          </a:prstGeom>
          <a:noFill/>
          <a:ln w="9525">
            <a:noFill/>
            <a:miter lim="800000"/>
            <a:headEnd/>
            <a:tailEnd/>
          </a:ln>
        </p:spPr>
        <p:txBody>
          <a:bodyPr>
            <a:spAutoFit/>
          </a:bodyPr>
          <a:lstStyle/>
          <a:p>
            <a:pPr eaLnBrk="1" hangingPunct="1">
              <a:defRPr/>
            </a:pPr>
            <a:r>
              <a:rPr lang="en-US" sz="3200" dirty="0">
                <a:latin typeface="+mn-lt"/>
              </a:rPr>
              <a:t>The reliability of the Old Testament (OT) manuscripts have been shown through the Dead Sea Scrolls, etc., etc. that it has transmission reliability similar to that of the New Testament (the Dead Sea Scrolls contain parts or whole manuscripts of every book of the OT except for Esther).</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9321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9322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87399" name="TextBox 7"/>
          <p:cNvSpPr txBox="1">
            <a:spLocks noChangeArrowheads="1"/>
          </p:cNvSpPr>
          <p:nvPr/>
        </p:nvSpPr>
        <p:spPr bwMode="auto">
          <a:xfrm>
            <a:off x="2209800" y="2209800"/>
            <a:ext cx="6705600" cy="2062163"/>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Therefore, the Bible sometimes uses the “works” in relation to salvation to determine if the cause of salvation, “faith” is there!</a:t>
            </a:r>
            <a:endParaRPr lang="en-US" sz="1600" dirty="0">
              <a:latin typeface="+mn-lt"/>
            </a:endParaRPr>
          </a:p>
        </p:txBody>
      </p:sp>
    </p:spTree>
  </p:cSld>
  <p:clrMapOvr>
    <a:masterClrMapping/>
  </p:clrMapOvr>
  <p:transition>
    <p:fad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9526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9526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88423" name="TextBox 7"/>
          <p:cNvSpPr txBox="1">
            <a:spLocks noChangeArrowheads="1"/>
          </p:cNvSpPr>
          <p:nvPr/>
        </p:nvSpPr>
        <p:spPr bwMode="auto">
          <a:xfrm>
            <a:off x="2209800" y="2209800"/>
            <a:ext cx="6705600" cy="3046413"/>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Real Life Analogy:  If one sticks one’s hand into an electrical wall socket with the electricity on, one reacts!!!  If there is no “resulting” reaction, it is reasonable to conclude the person did not put his hand there! </a:t>
            </a:r>
            <a:endParaRPr lang="en-US" sz="1600" dirty="0">
              <a:latin typeface="+mn-lt"/>
            </a:endParaRPr>
          </a:p>
        </p:txBody>
      </p:sp>
    </p:spTree>
  </p:cSld>
  <p:clrMapOvr>
    <a:masterClrMapping/>
  </p:clrMapOvr>
  <p:transition>
    <p:fad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9731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9731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89447" name="TextBox 7"/>
          <p:cNvSpPr txBox="1">
            <a:spLocks noChangeArrowheads="1"/>
          </p:cNvSpPr>
          <p:nvPr/>
        </p:nvSpPr>
        <p:spPr bwMode="auto">
          <a:xfrm>
            <a:off x="2209800" y="2133600"/>
            <a:ext cx="6705600" cy="4032250"/>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Similarly, the Bible concludes that if a person has “plugged” their life into the ultimate power and love of the universe, Jesus Christ, and there is eventually no reaction (works), then the conclusion is that the person has not surrendered their life to Christ. “Law of cause and effect.”</a:t>
            </a:r>
            <a:endParaRPr lang="en-US" sz="1600" dirty="0">
              <a:latin typeface="+mn-lt"/>
            </a:endParaRPr>
          </a:p>
        </p:txBody>
      </p:sp>
    </p:spTree>
  </p:cSld>
  <p:clrMapOvr>
    <a:masterClrMapping/>
  </p:clrMapOvr>
  <p:transition>
    <p:fad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39936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9936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90471" name="TextBox 7"/>
          <p:cNvSpPr txBox="1">
            <a:spLocks noChangeArrowheads="1"/>
          </p:cNvSpPr>
          <p:nvPr/>
        </p:nvSpPr>
        <p:spPr bwMode="auto">
          <a:xfrm>
            <a:off x="2209800" y="2209800"/>
            <a:ext cx="6705600" cy="3292475"/>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Last Analogy:  A dog barks because it is a dog, NOT to become a dog!</a:t>
            </a:r>
          </a:p>
          <a:p>
            <a:pPr marL="231775" indent="-231775" eaLnBrk="1" hangingPunct="1">
              <a:defRPr/>
            </a:pPr>
            <a:endParaRPr lang="en-US" sz="1600" dirty="0">
              <a:latin typeface="+mn-lt"/>
            </a:endParaRPr>
          </a:p>
          <a:p>
            <a:pPr marL="231775" indent="-231775" eaLnBrk="1" hangingPunct="1">
              <a:buFont typeface="Arial" charset="0"/>
              <a:buChar char="•"/>
              <a:defRPr/>
            </a:pPr>
            <a:r>
              <a:rPr lang="en-US" sz="3200" dirty="0">
                <a:latin typeface="+mn-lt"/>
              </a:rPr>
              <a:t>Similarly, a Christian does good works because he/she is already saved and loved unconditionally, not to get saved.</a:t>
            </a:r>
          </a:p>
        </p:txBody>
      </p:sp>
    </p:spTree>
  </p:cSld>
  <p:clrMapOvr>
    <a:masterClrMapping/>
  </p:clrMapOvr>
  <p:transition>
    <p:fad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0141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0141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91495" name="TextBox 7"/>
          <p:cNvSpPr txBox="1">
            <a:spLocks noChangeArrowheads="1"/>
          </p:cNvSpPr>
          <p:nvPr/>
        </p:nvSpPr>
        <p:spPr bwMode="auto">
          <a:xfrm>
            <a:off x="2209800" y="2209800"/>
            <a:ext cx="6705600" cy="3786188"/>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2800" dirty="0">
                <a:latin typeface="+mn-lt"/>
              </a:rPr>
              <a:t>Lastly, let us give the Bible “some credit:”  as we have seen, it has numerous verses in many places which state that faith alone in Christ saves; so it is not going to turn right around “in the next breath” and say just the opposite!</a:t>
            </a:r>
          </a:p>
          <a:p>
            <a:pPr marL="231775" indent="-231775" eaLnBrk="1" hangingPunct="1">
              <a:defRPr/>
            </a:pPr>
            <a:endParaRPr lang="en-US" sz="1600" dirty="0">
              <a:latin typeface="+mn-lt"/>
            </a:endParaRPr>
          </a:p>
          <a:p>
            <a:pPr marL="231775" indent="-231775" eaLnBrk="1" hangingPunct="1">
              <a:buFont typeface="Arial" charset="0"/>
              <a:buChar char="•"/>
              <a:defRPr/>
            </a:pPr>
            <a:r>
              <a:rPr lang="en-US" sz="2800" dirty="0">
                <a:latin typeface="+mn-lt"/>
              </a:rPr>
              <a:t>“For heaven’s sake,” a 5 yr. old would not be guilty of that kind of inconsistency! </a:t>
            </a:r>
          </a:p>
        </p:txBody>
      </p:sp>
    </p:spTree>
  </p:cSld>
  <p:clrMapOvr>
    <a:masterClrMapping/>
  </p:clrMapOvr>
  <p:transition>
    <p:fade/>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0345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0346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92519" name="TextBox 7"/>
          <p:cNvSpPr txBox="1">
            <a:spLocks noChangeArrowheads="1"/>
          </p:cNvSpPr>
          <p:nvPr/>
        </p:nvSpPr>
        <p:spPr bwMode="auto">
          <a:xfrm>
            <a:off x="2209800" y="2209800"/>
            <a:ext cx="6705600" cy="4524375"/>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James 2:17-26 – please read, as all the verses will not be shown here. </a:t>
            </a:r>
          </a:p>
          <a:p>
            <a:pPr marL="688975" lvl="1" indent="-231775" eaLnBrk="1" hangingPunct="1">
              <a:buFont typeface="Arial" charset="0"/>
              <a:buChar char="•"/>
              <a:defRPr/>
            </a:pPr>
            <a:r>
              <a:rPr lang="en-US" sz="3200" dirty="0">
                <a:latin typeface="+mn-lt"/>
              </a:rPr>
              <a:t>Verse 22 – “You see that faith was working with his [Abraham’s] works, and as a result of the works, faith was perfected.”</a:t>
            </a:r>
          </a:p>
          <a:p>
            <a:pPr marL="688975" lvl="1" indent="-231775" eaLnBrk="1" hangingPunct="1">
              <a:buFont typeface="Arial" charset="0"/>
              <a:buChar char="•"/>
              <a:defRPr/>
            </a:pPr>
            <a:r>
              <a:rPr lang="en-US" sz="3200" dirty="0">
                <a:latin typeface="+mn-lt"/>
              </a:rPr>
              <a:t>Verse 23 – “…Abraham believed God, and it was reckoned to him as righteousness,…”</a:t>
            </a:r>
          </a:p>
        </p:txBody>
      </p:sp>
    </p:spTree>
  </p:cSld>
  <p:clrMapOvr>
    <a:masterClrMapping/>
  </p:clrMapOvr>
  <p:transition>
    <p:fade/>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0550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0550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405511" name="TextBox 7"/>
          <p:cNvSpPr txBox="1">
            <a:spLocks noChangeArrowheads="1"/>
          </p:cNvSpPr>
          <p:nvPr/>
        </p:nvSpPr>
        <p:spPr bwMode="auto">
          <a:xfrm>
            <a:off x="2209800" y="2209800"/>
            <a:ext cx="67056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3200">
                <a:solidFill>
                  <a:schemeClr val="tx1"/>
                </a:solidFill>
                <a:latin typeface="Calibri" pitchFamily="34" charset="0"/>
              </a:defRPr>
            </a:lvl1pPr>
            <a:lvl2pPr marL="688975" indent="-231775">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lvl="1" eaLnBrk="1" hangingPunct="1">
              <a:buFont typeface="Arial" charset="0"/>
              <a:buChar char="•"/>
            </a:pPr>
            <a:r>
              <a:rPr lang="en-US">
                <a:latin typeface="Arial" charset="0"/>
              </a:rPr>
              <a:t>Verse 24 – “You see that a man is justified by works and not by faith alone.” </a:t>
            </a:r>
          </a:p>
          <a:p>
            <a:pPr lvl="1" eaLnBrk="1" hangingPunct="1">
              <a:buFont typeface="Arial" charset="0"/>
              <a:buChar char="•"/>
            </a:pPr>
            <a:r>
              <a:rPr lang="en-US">
                <a:latin typeface="Arial" charset="0"/>
              </a:rPr>
              <a:t>Verse 25 – “…faith without works is dead.”</a:t>
            </a:r>
          </a:p>
        </p:txBody>
      </p:sp>
    </p:spTree>
  </p:cSld>
  <p:clrMapOvr>
    <a:masterClrMapping/>
  </p:clrMapOvr>
  <p:transition>
    <p:fade/>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0755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0755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94567" name="TextBox 7"/>
          <p:cNvSpPr txBox="1">
            <a:spLocks noChangeArrowheads="1"/>
          </p:cNvSpPr>
          <p:nvPr/>
        </p:nvSpPr>
        <p:spPr bwMode="auto">
          <a:xfrm>
            <a:off x="2209800" y="2209800"/>
            <a:ext cx="6705600" cy="4032250"/>
          </a:xfrm>
          <a:prstGeom prst="rect">
            <a:avLst/>
          </a:prstGeom>
          <a:noFill/>
          <a:ln w="9525">
            <a:noFill/>
            <a:miter lim="800000"/>
            <a:headEnd/>
            <a:tailEnd/>
          </a:ln>
        </p:spPr>
        <p:txBody>
          <a:bodyPr>
            <a:spAutoFit/>
          </a:bodyPr>
          <a:lstStyle/>
          <a:p>
            <a:pPr marL="280988" lvl="1" indent="-280988" eaLnBrk="1" hangingPunct="1">
              <a:buFont typeface="Arial" charset="0"/>
              <a:buChar char="•"/>
              <a:defRPr/>
            </a:pPr>
            <a:r>
              <a:rPr lang="en-US" sz="2800" dirty="0">
                <a:latin typeface="+mn-lt"/>
              </a:rPr>
              <a:t>James in v. 21 is using the “work” of Abraham’s willingness to sacrifice Isaac. </a:t>
            </a:r>
          </a:p>
          <a:p>
            <a:pPr marL="280988" lvl="1" indent="-280988" eaLnBrk="1" hangingPunct="1">
              <a:defRPr/>
            </a:pPr>
            <a:endParaRPr lang="en-US" sz="1600" dirty="0">
              <a:latin typeface="+mn-lt"/>
            </a:endParaRPr>
          </a:p>
          <a:p>
            <a:pPr marL="280988" lvl="1" indent="-280988" eaLnBrk="1" hangingPunct="1">
              <a:buFont typeface="Arial" charset="0"/>
              <a:buChar char="•"/>
              <a:defRPr/>
            </a:pPr>
            <a:r>
              <a:rPr lang="en-US" sz="2800" dirty="0">
                <a:latin typeface="+mn-lt"/>
              </a:rPr>
              <a:t> That “work” occurred thirty years AFTER God declared Abraham was  “righteous” due to his faith (v. 23).</a:t>
            </a:r>
          </a:p>
          <a:p>
            <a:pPr marL="280988" lvl="1" indent="-280988" eaLnBrk="1" hangingPunct="1">
              <a:defRPr/>
            </a:pPr>
            <a:endParaRPr lang="en-US" sz="1600" dirty="0">
              <a:latin typeface="+mn-lt"/>
            </a:endParaRPr>
          </a:p>
          <a:p>
            <a:pPr marL="280988" lvl="1" indent="-280988" eaLnBrk="1" hangingPunct="1">
              <a:buFont typeface="Arial" charset="0"/>
              <a:buChar char="•"/>
              <a:defRPr/>
            </a:pPr>
            <a:r>
              <a:rPr lang="en-US" sz="2800" dirty="0">
                <a:latin typeface="+mn-lt"/>
              </a:rPr>
              <a:t>Therefore, Abraham was already righteous BEFORE the work  referenced in the passage. </a:t>
            </a:r>
          </a:p>
        </p:txBody>
      </p:sp>
    </p:spTree>
  </p:cSld>
  <p:clrMapOvr>
    <a:masterClrMapping/>
  </p:clrMapOvr>
  <p:transition>
    <p:fad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0960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0960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95591" name="TextBox 7"/>
          <p:cNvSpPr txBox="1">
            <a:spLocks noChangeArrowheads="1"/>
          </p:cNvSpPr>
          <p:nvPr/>
        </p:nvSpPr>
        <p:spPr bwMode="auto">
          <a:xfrm>
            <a:off x="2209800" y="2209800"/>
            <a:ext cx="6705600" cy="4278313"/>
          </a:xfrm>
          <a:prstGeom prst="rect">
            <a:avLst/>
          </a:prstGeom>
          <a:noFill/>
          <a:ln w="9525">
            <a:noFill/>
            <a:miter lim="800000"/>
            <a:headEnd/>
            <a:tailEnd/>
          </a:ln>
        </p:spPr>
        <p:txBody>
          <a:bodyPr>
            <a:spAutoFit/>
          </a:bodyPr>
          <a:lstStyle/>
          <a:p>
            <a:pPr marL="280988" lvl="1" indent="-280988" eaLnBrk="1" hangingPunct="1">
              <a:buFont typeface="Arial" charset="0"/>
              <a:buChar char="•"/>
              <a:defRPr/>
            </a:pPr>
            <a:r>
              <a:rPr lang="en-US" sz="3200" dirty="0">
                <a:latin typeface="+mn-lt"/>
              </a:rPr>
              <a:t>Consequently, James cannot be contradicting James two verses earlier by saying works made Abraham righteous, especially 30 years later after he was previously declared righteous by faith alone by God himself!</a:t>
            </a:r>
          </a:p>
          <a:p>
            <a:pPr marL="280988" lvl="1" indent="-280988" eaLnBrk="1" hangingPunct="1">
              <a:defRPr/>
            </a:pPr>
            <a:endParaRPr lang="en-US" sz="1600" dirty="0">
              <a:latin typeface="+mn-lt"/>
            </a:endParaRPr>
          </a:p>
          <a:p>
            <a:pPr marL="280988" lvl="1" indent="-280988" eaLnBrk="1" hangingPunct="1">
              <a:buFont typeface="Arial" charset="0"/>
              <a:buChar char="•"/>
              <a:defRPr/>
            </a:pPr>
            <a:r>
              <a:rPr lang="en-US" sz="3200" dirty="0">
                <a:latin typeface="+mn-lt"/>
              </a:rPr>
              <a:t>So, what is the answer? </a:t>
            </a:r>
          </a:p>
        </p:txBody>
      </p:sp>
    </p:spTree>
  </p:cSld>
  <p:clrMapOvr>
    <a:masterClrMapping/>
  </p:clrMapOvr>
  <p:transition>
    <p:fade/>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1165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1165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96615" name="TextBox 7"/>
          <p:cNvSpPr txBox="1">
            <a:spLocks noChangeArrowheads="1"/>
          </p:cNvSpPr>
          <p:nvPr/>
        </p:nvSpPr>
        <p:spPr bwMode="auto">
          <a:xfrm>
            <a:off x="2209800" y="2209800"/>
            <a:ext cx="6934200" cy="3786188"/>
          </a:xfrm>
          <a:prstGeom prst="rect">
            <a:avLst/>
          </a:prstGeom>
          <a:noFill/>
          <a:ln w="9525">
            <a:noFill/>
            <a:miter lim="800000"/>
            <a:headEnd/>
            <a:tailEnd/>
          </a:ln>
        </p:spPr>
        <p:txBody>
          <a:bodyPr>
            <a:spAutoFit/>
          </a:bodyPr>
          <a:lstStyle/>
          <a:p>
            <a:pPr marL="280988" lvl="1" indent="-280988" eaLnBrk="1" hangingPunct="1">
              <a:buFont typeface="Arial" charset="0"/>
              <a:buChar char="•"/>
              <a:defRPr/>
            </a:pPr>
            <a:r>
              <a:rPr lang="en-US" sz="2800" dirty="0">
                <a:latin typeface="+mn-lt"/>
              </a:rPr>
              <a:t>Simple:  James is simply using the “law of cause and effect.”</a:t>
            </a:r>
          </a:p>
          <a:p>
            <a:pPr marL="280988" lvl="1" indent="-280988" eaLnBrk="1" hangingPunct="1">
              <a:defRPr/>
            </a:pPr>
            <a:endParaRPr lang="en-US" sz="1600" dirty="0">
              <a:latin typeface="+mn-lt"/>
            </a:endParaRPr>
          </a:p>
          <a:p>
            <a:pPr marL="280988" lvl="1" indent="-280988" eaLnBrk="1" hangingPunct="1">
              <a:buFont typeface="Arial" charset="0"/>
              <a:buChar char="•"/>
              <a:defRPr/>
            </a:pPr>
            <a:r>
              <a:rPr lang="en-US" sz="2800" dirty="0">
                <a:latin typeface="+mn-lt"/>
              </a:rPr>
              <a:t>Second, although the word “justification” typically involves “salvation” in the Bible, it sometimes does not, but refers to the “effect” (not the cause!) of salvation or the topic in question.    That is what James is doing here. </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b="1" i="1" smtClean="0">
                <a:solidFill>
                  <a:schemeClr val="tx2"/>
                </a:solidFill>
              </a:rPr>
              <a:t>Book of Mormon</a:t>
            </a:r>
            <a:r>
              <a:rPr sz="4000" i="1" smtClean="0">
                <a:solidFill>
                  <a:schemeClr val="tx2"/>
                </a:solidFill>
              </a:rPr>
              <a:t> Problems </a:t>
            </a:r>
            <a:r>
              <a:rPr sz="5300" smtClean="0"/>
              <a:t/>
            </a:r>
            <a:br>
              <a:rPr sz="5300" smtClean="0"/>
            </a:br>
            <a:endParaRPr sz="4000" i="1">
              <a:solidFill>
                <a:schemeClr val="tx2"/>
              </a:solidFill>
            </a:endParaRPr>
          </a:p>
        </p:txBody>
      </p:sp>
      <p:sp>
        <p:nvSpPr>
          <p:cNvPr id="119811" name="TextBox 3"/>
          <p:cNvSpPr txBox="1">
            <a:spLocks noChangeArrowheads="1"/>
          </p:cNvSpPr>
          <p:nvPr/>
        </p:nvSpPr>
        <p:spPr bwMode="auto">
          <a:xfrm>
            <a:off x="457200" y="1600200"/>
            <a:ext cx="8534400" cy="4770438"/>
          </a:xfrm>
          <a:prstGeom prst="rect">
            <a:avLst/>
          </a:prstGeom>
          <a:noFill/>
          <a:ln w="9525">
            <a:noFill/>
            <a:miter lim="800000"/>
            <a:headEnd/>
            <a:tailEnd/>
          </a:ln>
        </p:spPr>
        <p:txBody>
          <a:bodyPr>
            <a:spAutoFit/>
          </a:bodyPr>
          <a:lstStyle/>
          <a:p>
            <a:pPr marL="231775" indent="-231775" eaLnBrk="1" hangingPunct="1">
              <a:buFont typeface="Arial" pitchFamily="34" charset="0"/>
              <a:buChar char="•"/>
              <a:defRPr/>
            </a:pPr>
            <a:r>
              <a:rPr lang="en-US" sz="3200" dirty="0">
                <a:latin typeface="+mn-lt"/>
              </a:rPr>
              <a:t>The Book of Mormon had only one manuscript (gold plates bound together according to Joseph Smith), and they have never been examined by anyone (except, supposedly by Joseph Smith). </a:t>
            </a:r>
          </a:p>
          <a:p>
            <a:pPr marL="231775" indent="-231775" eaLnBrk="1" hangingPunct="1">
              <a:buFont typeface="Arial" pitchFamily="34" charset="0"/>
              <a:buChar char="•"/>
              <a:defRPr/>
            </a:pPr>
            <a:endParaRPr lang="en-US" sz="1600" dirty="0">
              <a:latin typeface="Calibri" pitchFamily="34" charset="0"/>
            </a:endParaRPr>
          </a:p>
          <a:p>
            <a:pPr marL="231775" indent="-231775" eaLnBrk="1" hangingPunct="1">
              <a:buFont typeface="Arial" pitchFamily="34" charset="0"/>
              <a:buChar char="•"/>
              <a:defRPr/>
            </a:pPr>
            <a:r>
              <a:rPr lang="en-US" sz="3200" dirty="0">
                <a:latin typeface="Calibri" pitchFamily="34" charset="0"/>
              </a:rPr>
              <a:t>Per Mormon sources, Joseph Smith translated the </a:t>
            </a:r>
            <a:r>
              <a:rPr lang="en-US" sz="3200" b="1" i="1" dirty="0">
                <a:latin typeface="Calibri" pitchFamily="34" charset="0"/>
              </a:rPr>
              <a:t>Book of Mormon </a:t>
            </a:r>
            <a:r>
              <a:rPr lang="en-US" sz="3200" dirty="0">
                <a:latin typeface="Calibri" pitchFamily="34" charset="0"/>
              </a:rPr>
              <a:t>from a language called “reformed Egyptian” (no non-Mormon scholar affirms such a language) by a seer stone [which is an </a:t>
            </a:r>
            <a:r>
              <a:rPr lang="en-US" sz="3200" dirty="0" err="1">
                <a:latin typeface="Calibri" pitchFamily="34" charset="0"/>
              </a:rPr>
              <a:t>occultic</a:t>
            </a:r>
            <a:r>
              <a:rPr lang="en-US" sz="3200" dirty="0">
                <a:latin typeface="Calibri" pitchFamily="34" charset="0"/>
              </a:rPr>
              <a:t> tool!] and by large spectacles.</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1369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1370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97639" name="TextBox 7"/>
          <p:cNvSpPr txBox="1">
            <a:spLocks noChangeArrowheads="1"/>
          </p:cNvSpPr>
          <p:nvPr/>
        </p:nvSpPr>
        <p:spPr bwMode="auto">
          <a:xfrm>
            <a:off x="2209800" y="2209800"/>
            <a:ext cx="6705600" cy="2554288"/>
          </a:xfrm>
          <a:prstGeom prst="rect">
            <a:avLst/>
          </a:prstGeom>
          <a:noFill/>
          <a:ln w="9525">
            <a:noFill/>
            <a:miter lim="800000"/>
            <a:headEnd/>
            <a:tailEnd/>
          </a:ln>
        </p:spPr>
        <p:txBody>
          <a:bodyPr>
            <a:spAutoFit/>
          </a:bodyPr>
          <a:lstStyle/>
          <a:p>
            <a:pPr marL="280988" lvl="1" indent="-280988" eaLnBrk="1" hangingPunct="1">
              <a:buFont typeface="Arial" charset="0"/>
              <a:buChar char="•"/>
              <a:defRPr/>
            </a:pPr>
            <a:r>
              <a:rPr lang="en-US" sz="3200" dirty="0">
                <a:latin typeface="+mn-lt"/>
              </a:rPr>
              <a:t>Further, in the above usage of the word “justification,” it is being used to refer to a </a:t>
            </a:r>
            <a:r>
              <a:rPr lang="en-US" sz="3200" b="1" i="1" u="sng" dirty="0">
                <a:latin typeface="+mn-lt"/>
              </a:rPr>
              <a:t>subsequent declaration</a:t>
            </a:r>
            <a:r>
              <a:rPr lang="en-US" sz="3200" dirty="0">
                <a:latin typeface="+mn-lt"/>
              </a:rPr>
              <a:t> of a previously existing reality; in this case, salvation by faith alone (v. 21).</a:t>
            </a:r>
          </a:p>
        </p:txBody>
      </p:sp>
    </p:spTree>
  </p:cSld>
  <p:clrMapOvr>
    <a:masterClrMapping/>
  </p:clrMapOvr>
  <p:transition>
    <p:fade/>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1574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1574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98663" name="TextBox 7"/>
          <p:cNvSpPr txBox="1">
            <a:spLocks noChangeArrowheads="1"/>
          </p:cNvSpPr>
          <p:nvPr/>
        </p:nvSpPr>
        <p:spPr bwMode="auto">
          <a:xfrm>
            <a:off x="2209800" y="2209800"/>
            <a:ext cx="6705600" cy="4462463"/>
          </a:xfrm>
          <a:prstGeom prst="rect">
            <a:avLst/>
          </a:prstGeom>
          <a:noFill/>
          <a:ln w="9525">
            <a:noFill/>
            <a:miter lim="800000"/>
            <a:headEnd/>
            <a:tailEnd/>
          </a:ln>
        </p:spPr>
        <p:txBody>
          <a:bodyPr>
            <a:spAutoFit/>
          </a:bodyPr>
          <a:lstStyle/>
          <a:p>
            <a:pPr marL="280988" lvl="1" indent="-280988" eaLnBrk="1" hangingPunct="1">
              <a:buFont typeface="Arial" charset="0"/>
              <a:buChar char="•"/>
              <a:defRPr/>
            </a:pPr>
            <a:r>
              <a:rPr lang="en-US" sz="2800" dirty="0">
                <a:latin typeface="+mn-lt"/>
              </a:rPr>
              <a:t>To see this usage of “justification:” </a:t>
            </a:r>
          </a:p>
          <a:p>
            <a:pPr marL="738188" lvl="2" indent="-280988" eaLnBrk="1" hangingPunct="1">
              <a:buFont typeface="Arial" charset="0"/>
              <a:buChar char="•"/>
              <a:defRPr/>
            </a:pPr>
            <a:r>
              <a:rPr lang="en-US" sz="2800" dirty="0">
                <a:latin typeface="+mn-lt"/>
              </a:rPr>
              <a:t>Luke 7:29 – “the people justified God”!!!  </a:t>
            </a:r>
            <a:r>
              <a:rPr lang="en-US" sz="2800" i="1" dirty="0">
                <a:latin typeface="+mn-lt"/>
              </a:rPr>
              <a:t>They </a:t>
            </a:r>
            <a:r>
              <a:rPr lang="en-US" sz="2800" i="1" u="sng" dirty="0">
                <a:latin typeface="+mn-lt"/>
              </a:rPr>
              <a:t>declared</a:t>
            </a:r>
            <a:r>
              <a:rPr lang="en-US" sz="2800" i="1" dirty="0">
                <a:latin typeface="+mn-lt"/>
              </a:rPr>
              <a:t> his righteousness by confession, etc.”</a:t>
            </a:r>
          </a:p>
          <a:p>
            <a:pPr marL="738188" lvl="2" indent="-280988" eaLnBrk="1" hangingPunct="1">
              <a:defRPr/>
            </a:pPr>
            <a:endParaRPr lang="en-US" sz="1600" i="1" dirty="0">
              <a:latin typeface="+mn-lt"/>
            </a:endParaRPr>
          </a:p>
          <a:p>
            <a:pPr marL="738188" lvl="2" indent="-280988" eaLnBrk="1" hangingPunct="1">
              <a:buFont typeface="Arial" charset="0"/>
              <a:buChar char="•"/>
              <a:defRPr/>
            </a:pPr>
            <a:r>
              <a:rPr lang="en-US" sz="2800" dirty="0">
                <a:latin typeface="+mn-lt"/>
              </a:rPr>
              <a:t>Luke 7:35 – “wisdom is justified”!  </a:t>
            </a:r>
            <a:r>
              <a:rPr lang="en-US" sz="2800" i="1" dirty="0">
                <a:latin typeface="+mn-lt"/>
              </a:rPr>
              <a:t>Wisdom has been </a:t>
            </a:r>
            <a:r>
              <a:rPr lang="en-US" sz="2800" i="1" u="sng" dirty="0">
                <a:latin typeface="+mn-lt"/>
              </a:rPr>
              <a:t>declared</a:t>
            </a:r>
            <a:r>
              <a:rPr lang="en-US" sz="2800" i="1" dirty="0">
                <a:latin typeface="+mn-lt"/>
              </a:rPr>
              <a:t>.</a:t>
            </a:r>
          </a:p>
          <a:p>
            <a:pPr marL="738188" lvl="2" indent="-280988" eaLnBrk="1" hangingPunct="1">
              <a:defRPr/>
            </a:pPr>
            <a:endParaRPr lang="en-US" sz="1600" i="1" dirty="0">
              <a:latin typeface="+mn-lt"/>
            </a:endParaRPr>
          </a:p>
          <a:p>
            <a:pPr marL="738188" lvl="2" indent="-280988" eaLnBrk="1" hangingPunct="1">
              <a:buFont typeface="Arial" charset="0"/>
              <a:buChar char="•"/>
              <a:defRPr/>
            </a:pPr>
            <a:r>
              <a:rPr lang="en-US" sz="2800" dirty="0">
                <a:latin typeface="+mn-lt"/>
              </a:rPr>
              <a:t>Rom. 3:4 – </a:t>
            </a:r>
            <a:r>
              <a:rPr lang="en-US" sz="2800" i="1" dirty="0">
                <a:latin typeface="+mn-lt"/>
              </a:rPr>
              <a:t>God is justified!</a:t>
            </a:r>
            <a:r>
              <a:rPr lang="en-US" sz="2800" dirty="0">
                <a:latin typeface="+mn-lt"/>
              </a:rPr>
              <a:t> “…That you [God] may be justified in your words.”  </a:t>
            </a:r>
            <a:r>
              <a:rPr lang="en-US" sz="2800" i="1" dirty="0">
                <a:latin typeface="+mn-lt"/>
              </a:rPr>
              <a:t>God’s word “</a:t>
            </a:r>
            <a:r>
              <a:rPr lang="en-US" sz="2800" i="1" u="sng" dirty="0">
                <a:latin typeface="+mn-lt"/>
              </a:rPr>
              <a:t>declares</a:t>
            </a:r>
            <a:r>
              <a:rPr lang="en-US" sz="2800" i="1" dirty="0">
                <a:latin typeface="+mn-lt"/>
              </a:rPr>
              <a:t>.”</a:t>
            </a:r>
            <a:endParaRPr lang="en-US" sz="2800" dirty="0">
              <a:latin typeface="+mn-lt"/>
            </a:endParaRPr>
          </a:p>
        </p:txBody>
      </p:sp>
    </p:spTree>
  </p:cSld>
  <p:clrMapOvr>
    <a:masterClrMapping/>
  </p:clrMapOvr>
  <p:transition>
    <p:fade/>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1779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1779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199687" name="TextBox 7"/>
          <p:cNvSpPr txBox="1">
            <a:spLocks noChangeArrowheads="1"/>
          </p:cNvSpPr>
          <p:nvPr/>
        </p:nvSpPr>
        <p:spPr bwMode="auto">
          <a:xfrm>
            <a:off x="2209800" y="2209800"/>
            <a:ext cx="6705600" cy="3970338"/>
          </a:xfrm>
          <a:prstGeom prst="rect">
            <a:avLst/>
          </a:prstGeom>
          <a:noFill/>
          <a:ln w="9525">
            <a:noFill/>
            <a:miter lim="800000"/>
            <a:headEnd/>
            <a:tailEnd/>
          </a:ln>
        </p:spPr>
        <p:txBody>
          <a:bodyPr>
            <a:spAutoFit/>
          </a:bodyPr>
          <a:lstStyle/>
          <a:p>
            <a:pPr marL="280988" lvl="1" indent="-280988" eaLnBrk="1" hangingPunct="1">
              <a:buFont typeface="Arial" charset="0"/>
              <a:buChar char="•"/>
              <a:defRPr/>
            </a:pPr>
            <a:r>
              <a:rPr lang="en-US" sz="2800" dirty="0">
                <a:latin typeface="+mn-lt"/>
              </a:rPr>
              <a:t>Therefore, Abraham’s work of his willingness to sacrifice Isaac 30 years </a:t>
            </a:r>
            <a:r>
              <a:rPr lang="en-US" sz="2800" i="1" u="sng" dirty="0">
                <a:latin typeface="+mn-lt"/>
              </a:rPr>
              <a:t>after</a:t>
            </a:r>
            <a:r>
              <a:rPr lang="en-US" sz="2800" dirty="0">
                <a:latin typeface="+mn-lt"/>
              </a:rPr>
              <a:t> Abraham was previously declared righteous by faith was simply an act or work that declared out in the open to man (not to God) Abraham’s already existent salvation.  It was an indication or declaration of his already existent salvation by faith.</a:t>
            </a:r>
          </a:p>
        </p:txBody>
      </p:sp>
    </p:spTree>
  </p:cSld>
  <p:clrMapOvr>
    <a:masterClrMapping/>
  </p:clrMapOvr>
  <p:transition>
    <p:fade/>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1984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1984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200711" name="TextBox 7"/>
          <p:cNvSpPr txBox="1">
            <a:spLocks noChangeArrowheads="1"/>
          </p:cNvSpPr>
          <p:nvPr/>
        </p:nvSpPr>
        <p:spPr bwMode="auto">
          <a:xfrm>
            <a:off x="2209800" y="2209800"/>
            <a:ext cx="6705600" cy="4216400"/>
          </a:xfrm>
          <a:prstGeom prst="rect">
            <a:avLst/>
          </a:prstGeom>
          <a:noFill/>
          <a:ln w="9525">
            <a:noFill/>
            <a:miter lim="800000"/>
            <a:headEnd/>
            <a:tailEnd/>
          </a:ln>
        </p:spPr>
        <p:txBody>
          <a:bodyPr>
            <a:spAutoFit/>
          </a:bodyPr>
          <a:lstStyle/>
          <a:p>
            <a:pPr marL="280988" lvl="1" indent="-280988" eaLnBrk="1" hangingPunct="1">
              <a:buFont typeface="Arial" charset="0"/>
              <a:buChar char="•"/>
              <a:defRPr/>
            </a:pPr>
            <a:r>
              <a:rPr lang="en-US" sz="2800" dirty="0">
                <a:latin typeface="+mn-lt"/>
              </a:rPr>
              <a:t>Also, the “event” of Abraham and Isaac and the sacrifice also “matured” or perfected (v. 22) Abraham’s already existent faith.</a:t>
            </a:r>
          </a:p>
          <a:p>
            <a:pPr marL="280988" lvl="1" indent="-280988" eaLnBrk="1" hangingPunct="1">
              <a:defRPr/>
            </a:pPr>
            <a:endParaRPr lang="en-US" sz="1600" dirty="0">
              <a:latin typeface="+mn-lt"/>
            </a:endParaRPr>
          </a:p>
          <a:p>
            <a:pPr marL="280988" lvl="1" indent="-280988" eaLnBrk="1" hangingPunct="1">
              <a:buFont typeface="Arial" charset="0"/>
              <a:buChar char="•"/>
              <a:defRPr/>
            </a:pPr>
            <a:r>
              <a:rPr lang="en-US" sz="2800" dirty="0">
                <a:latin typeface="+mn-lt"/>
              </a:rPr>
              <a:t>Likewise, in verse 25 </a:t>
            </a:r>
            <a:r>
              <a:rPr lang="en-US" sz="2800" dirty="0" err="1">
                <a:latin typeface="+mn-lt"/>
              </a:rPr>
              <a:t>Rahab</a:t>
            </a:r>
            <a:r>
              <a:rPr lang="en-US" sz="2800" dirty="0">
                <a:latin typeface="+mn-lt"/>
              </a:rPr>
              <a:t> the harlot is also similarly “justified” by works when she successfully hid the Israeli spies;  it was her already existing faith that resulted in the work. </a:t>
            </a:r>
          </a:p>
        </p:txBody>
      </p:sp>
    </p:spTree>
  </p:cSld>
  <p:clrMapOvr>
    <a:masterClrMapping/>
  </p:clrMapOvr>
  <p:transition>
    <p:fade/>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2189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2189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7" name="TextBox 6"/>
          <p:cNvSpPr txBox="1"/>
          <p:nvPr/>
        </p:nvSpPr>
        <p:spPr>
          <a:xfrm>
            <a:off x="2209800" y="2209800"/>
            <a:ext cx="6705600" cy="4400550"/>
          </a:xfrm>
          <a:prstGeom prst="rect">
            <a:avLst/>
          </a:prstGeom>
          <a:noFill/>
        </p:spPr>
        <p:txBody>
          <a:bodyPr>
            <a:spAutoFit/>
          </a:bodyPr>
          <a:lstStyle/>
          <a:p>
            <a:pPr eaLnBrk="1" hangingPunct="1">
              <a:defRPr/>
            </a:pPr>
            <a:r>
              <a:rPr lang="en-US" sz="2800" dirty="0">
                <a:latin typeface="+mn-lt"/>
                <a:cs typeface="Arial" panose="020B0604020202020204" pitchFamily="34" charset="0"/>
              </a:rPr>
              <a:t>In a similar pattern, using the “law of cause and effect” of a saving faith resulting in works, plus works declaring an already existent saving faith, see:</a:t>
            </a:r>
          </a:p>
          <a:p>
            <a:pPr eaLnBrk="1" hangingPunct="1">
              <a:defRPr/>
            </a:pPr>
            <a:r>
              <a:rPr lang="en-US" sz="2800" dirty="0">
                <a:latin typeface="+mn-lt"/>
                <a:cs typeface="Arial" panose="020B0604020202020204" pitchFamily="34" charset="0"/>
              </a:rPr>
              <a:t>   </a:t>
            </a:r>
          </a:p>
          <a:p>
            <a:pPr marL="231775" indent="-231775" eaLnBrk="1" hangingPunct="1">
              <a:buFont typeface="Arial" pitchFamily="34" charset="0"/>
              <a:buChar char="•"/>
              <a:defRPr/>
            </a:pPr>
            <a:r>
              <a:rPr lang="en-US" sz="2800" dirty="0">
                <a:latin typeface="+mn-lt"/>
                <a:cs typeface="Arial" panose="020B0604020202020204" pitchFamily="34" charset="0"/>
              </a:rPr>
              <a:t>Salvation judged on basis of works (Rev. 20:11-15; Mat. 25:31-45;  Rom. 2;5-8; I Cor. 15:11-15).  </a:t>
            </a:r>
            <a:r>
              <a:rPr lang="en-US" sz="2800" b="1" i="1" dirty="0">
                <a:latin typeface="+mn-lt"/>
                <a:cs typeface="Arial" panose="020B0604020202020204" pitchFamily="34" charset="0"/>
              </a:rPr>
              <a:t>These simply use the “effect” (works) to indicate if the cause (“a saving faith”) is there.   </a:t>
            </a:r>
          </a:p>
        </p:txBody>
      </p:sp>
    </p:spTree>
  </p:cSld>
  <p:clrMapOvr>
    <a:masterClrMapping/>
  </p:clrMapOvr>
  <p:transition>
    <p:fade/>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2393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2394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202759" name="TextBox 6"/>
          <p:cNvSpPr txBox="1">
            <a:spLocks noChangeArrowheads="1"/>
          </p:cNvSpPr>
          <p:nvPr/>
        </p:nvSpPr>
        <p:spPr bwMode="auto">
          <a:xfrm>
            <a:off x="2209800" y="2209800"/>
            <a:ext cx="6705600" cy="3540125"/>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Use of obedience to God’s commandments or His will as indicators of being saved (Mat. 19:16-17; Rev. 22:14;  Mat. 7:21;  Heb. 5:9; I John 3:6-9). </a:t>
            </a:r>
            <a:r>
              <a:rPr lang="en-US" sz="3200" b="1" i="1" dirty="0">
                <a:latin typeface="+mn-lt"/>
              </a:rPr>
              <a:t>These, too, simply use the “effect” (works) to indicate if the cause (“a saving faith”) is there.  </a:t>
            </a:r>
            <a:r>
              <a:rPr lang="en-US" sz="3200" dirty="0">
                <a:latin typeface="+mn-lt"/>
              </a:rPr>
              <a:t>  </a:t>
            </a:r>
          </a:p>
        </p:txBody>
      </p:sp>
    </p:spTree>
  </p:cSld>
  <p:clrMapOvr>
    <a:masterClrMapping/>
  </p:clrMapOvr>
  <p:transition>
    <p:fade/>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2598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2598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7" name="TextBox 6"/>
          <p:cNvSpPr txBox="1"/>
          <p:nvPr/>
        </p:nvSpPr>
        <p:spPr>
          <a:xfrm>
            <a:off x="2209800" y="2209800"/>
            <a:ext cx="6705600" cy="4462463"/>
          </a:xfrm>
          <a:prstGeom prst="rect">
            <a:avLst/>
          </a:prstGeom>
          <a:noFill/>
        </p:spPr>
        <p:txBody>
          <a:bodyPr>
            <a:spAutoFit/>
          </a:bodyPr>
          <a:lstStyle/>
          <a:p>
            <a:pPr eaLnBrk="1" hangingPunct="1">
              <a:defRPr/>
            </a:pPr>
            <a:r>
              <a:rPr lang="en-US" sz="2800" dirty="0">
                <a:latin typeface="+mn-lt"/>
                <a:cs typeface="Arial" panose="020B0604020202020204" pitchFamily="34" charset="0"/>
              </a:rPr>
              <a:t>Two more passages will be examined before concluding: </a:t>
            </a:r>
          </a:p>
          <a:p>
            <a:pPr eaLnBrk="1" hangingPunct="1">
              <a:defRPr/>
            </a:pPr>
            <a:endParaRPr lang="en-US" sz="1600" dirty="0">
              <a:latin typeface="+mn-lt"/>
              <a:cs typeface="Arial" panose="020B0604020202020204" pitchFamily="34" charset="0"/>
            </a:endParaRPr>
          </a:p>
          <a:p>
            <a:pPr marL="280988" indent="-280988" eaLnBrk="1" hangingPunct="1">
              <a:buFont typeface="Arial" pitchFamily="34" charset="0"/>
              <a:buChar char="•"/>
              <a:defRPr/>
            </a:pPr>
            <a:r>
              <a:rPr lang="en-US" sz="2800" dirty="0">
                <a:latin typeface="+mn-lt"/>
                <a:cs typeface="Arial" panose="020B0604020202020204" pitchFamily="34" charset="0"/>
              </a:rPr>
              <a:t>Mat. 5:48 – “Be ye therefore perfect, even as your heavenly Father which is in heaven is perfect.”</a:t>
            </a:r>
          </a:p>
          <a:p>
            <a:pPr marL="280988" indent="-280988" eaLnBrk="1" hangingPunct="1">
              <a:defRPr/>
            </a:pPr>
            <a:endParaRPr lang="en-US" sz="1600" dirty="0">
              <a:latin typeface="+mn-lt"/>
              <a:cs typeface="Arial" panose="020B0604020202020204" pitchFamily="34" charset="0"/>
            </a:endParaRPr>
          </a:p>
          <a:p>
            <a:pPr marL="280988" indent="-280988" eaLnBrk="1" hangingPunct="1">
              <a:buFont typeface="Arial" pitchFamily="34" charset="0"/>
              <a:buChar char="•"/>
              <a:defRPr/>
            </a:pPr>
            <a:r>
              <a:rPr lang="en-US" sz="2800" dirty="0">
                <a:latin typeface="+mn-lt"/>
                <a:cs typeface="Arial" panose="020B0604020202020204" pitchFamily="34" charset="0"/>
              </a:rPr>
              <a:t>Acts 2:28 – “Then Peter said unto them, Repent, and be baptized every one of you in the name of Jesus Christ for the remission of sins,…”</a:t>
            </a:r>
          </a:p>
        </p:txBody>
      </p:sp>
    </p:spTree>
  </p:cSld>
  <p:clrMapOvr>
    <a:masterClrMapping/>
  </p:clrMapOvr>
  <p:transition>
    <p:fade/>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2803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2803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7" name="TextBox 6"/>
          <p:cNvSpPr txBox="1"/>
          <p:nvPr/>
        </p:nvSpPr>
        <p:spPr>
          <a:xfrm>
            <a:off x="2209800" y="2209800"/>
            <a:ext cx="6705600" cy="3846513"/>
          </a:xfrm>
          <a:prstGeom prst="rect">
            <a:avLst/>
          </a:prstGeom>
          <a:noFill/>
        </p:spPr>
        <p:txBody>
          <a:bodyPr>
            <a:spAutoFit/>
          </a:bodyPr>
          <a:lstStyle/>
          <a:p>
            <a:pPr eaLnBrk="1" hangingPunct="1">
              <a:defRPr/>
            </a:pPr>
            <a:r>
              <a:rPr lang="en-US" sz="2800" dirty="0">
                <a:latin typeface="+mn-lt"/>
                <a:cs typeface="Arial" panose="020B0604020202020204" pitchFamily="34" charset="0"/>
              </a:rPr>
              <a:t>First, the Matthew passage:</a:t>
            </a:r>
          </a:p>
          <a:p>
            <a:pPr eaLnBrk="1" hangingPunct="1">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2800" dirty="0">
                <a:latin typeface="+mn-lt"/>
                <a:cs typeface="Arial" panose="020B0604020202020204" pitchFamily="34" charset="0"/>
              </a:rPr>
              <a:t>Bible is clear no one can be perfect (Rom. 3:10-12, 23; I John 1:8, 10, etc.)</a:t>
            </a:r>
          </a:p>
          <a:p>
            <a:pPr marL="231775" indent="-231775" eaLnBrk="1" hangingPunct="1">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2800" dirty="0">
                <a:latin typeface="+mn-lt"/>
                <a:cs typeface="Arial" panose="020B0604020202020204" pitchFamily="34" charset="0"/>
              </a:rPr>
              <a:t>Bible is clear works have nothing to do with salvation as we have seen.</a:t>
            </a:r>
          </a:p>
          <a:p>
            <a:pPr marL="231775" indent="-231775" eaLnBrk="1" hangingPunct="1">
              <a:buFont typeface="Arial" pitchFamily="34" charset="0"/>
              <a:buChar char="•"/>
              <a:defRPr/>
            </a:pPr>
            <a:endParaRPr lang="en-US" sz="1600" dirty="0">
              <a:latin typeface="+mn-lt"/>
              <a:cs typeface="Arial" panose="020B0604020202020204" pitchFamily="34" charset="0"/>
            </a:endParaRPr>
          </a:p>
          <a:p>
            <a:pPr marL="231775" indent="-231775" eaLnBrk="1" hangingPunct="1">
              <a:buFont typeface="Arial" pitchFamily="34" charset="0"/>
              <a:buChar char="•"/>
              <a:defRPr/>
            </a:pPr>
            <a:r>
              <a:rPr lang="en-US" sz="2800" dirty="0">
                <a:latin typeface="+mn-lt"/>
                <a:cs typeface="Arial" panose="020B0604020202020204" pitchFamily="34" charset="0"/>
              </a:rPr>
              <a:t>The Greek word used for “perfect” here is “</a:t>
            </a:r>
            <a:r>
              <a:rPr lang="en-US" sz="2800" dirty="0" err="1">
                <a:latin typeface="+mn-lt"/>
                <a:cs typeface="Arial" panose="020B0604020202020204" pitchFamily="34" charset="0"/>
              </a:rPr>
              <a:t>telos</a:t>
            </a:r>
            <a:r>
              <a:rPr lang="en-US" sz="2800" dirty="0">
                <a:latin typeface="+mn-lt"/>
                <a:cs typeface="Arial" panose="020B0604020202020204" pitchFamily="34" charset="0"/>
              </a:rPr>
              <a:t>.”  In the Greek here is the true</a:t>
            </a:r>
          </a:p>
        </p:txBody>
      </p:sp>
    </p:spTree>
  </p:cSld>
  <p:clrMapOvr>
    <a:masterClrMapping/>
  </p:clrMapOvr>
  <p:transition>
    <p:fade/>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3008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3008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205831" name="TextBox 6"/>
          <p:cNvSpPr txBox="1">
            <a:spLocks noChangeArrowheads="1"/>
          </p:cNvSpPr>
          <p:nvPr/>
        </p:nvSpPr>
        <p:spPr bwMode="auto">
          <a:xfrm>
            <a:off x="2209800" y="2209800"/>
            <a:ext cx="6705600" cy="3786188"/>
          </a:xfrm>
          <a:prstGeom prst="rect">
            <a:avLst/>
          </a:prstGeom>
          <a:noFill/>
          <a:ln w="9525">
            <a:noFill/>
            <a:miter lim="800000"/>
            <a:headEnd/>
            <a:tailEnd/>
          </a:ln>
        </p:spPr>
        <p:txBody>
          <a:bodyPr>
            <a:spAutoFit/>
          </a:bodyPr>
          <a:lstStyle/>
          <a:p>
            <a:pPr eaLnBrk="1" hangingPunct="1">
              <a:defRPr/>
            </a:pPr>
            <a:r>
              <a:rPr lang="en-US" sz="2800" dirty="0">
                <a:latin typeface="+mn-lt"/>
              </a:rPr>
              <a:t>understanding of the word:</a:t>
            </a:r>
          </a:p>
          <a:p>
            <a:pPr marL="803275" lvl="1" indent="-346075" eaLnBrk="1" hangingPunct="1">
              <a:buFont typeface="Wingdings" pitchFamily="2" charset="2"/>
              <a:buChar char="Ø"/>
              <a:defRPr/>
            </a:pPr>
            <a:r>
              <a:rPr lang="en-US" sz="2800" dirty="0">
                <a:latin typeface="+mn-lt"/>
              </a:rPr>
              <a:t>It does not mean literal perfection, or lack of any error.</a:t>
            </a:r>
          </a:p>
          <a:p>
            <a:pPr marL="803275" lvl="1" indent="-346075" eaLnBrk="1" hangingPunct="1">
              <a:defRPr/>
            </a:pPr>
            <a:endParaRPr lang="en-US" sz="1600" dirty="0">
              <a:latin typeface="+mn-lt"/>
            </a:endParaRPr>
          </a:p>
          <a:p>
            <a:pPr marL="803275" lvl="1" indent="-346075" eaLnBrk="1" hangingPunct="1">
              <a:buFont typeface="Wingdings" pitchFamily="2" charset="2"/>
              <a:buChar char="Ø"/>
              <a:defRPr/>
            </a:pPr>
            <a:r>
              <a:rPr lang="en-US" sz="2800" dirty="0">
                <a:latin typeface="+mn-lt"/>
              </a:rPr>
              <a:t>It means a “functional” idea.  A thing is “perfect” if it fully realizes the purpose for which it was planned, and designed, and made. Something is “</a:t>
            </a:r>
            <a:r>
              <a:rPr lang="en-US" sz="2800" dirty="0" err="1">
                <a:latin typeface="+mn-lt"/>
              </a:rPr>
              <a:t>telos</a:t>
            </a:r>
            <a:r>
              <a:rPr lang="en-US" sz="2800" dirty="0">
                <a:latin typeface="+mn-lt"/>
              </a:rPr>
              <a:t>” or “perfect” if it has reached “maturity.” </a:t>
            </a:r>
          </a:p>
        </p:txBody>
      </p:sp>
    </p:spTree>
  </p:cSld>
  <p:clrMapOvr>
    <a:masterClrMapping/>
  </p:clrMapOvr>
  <p:transition>
    <p:fade/>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3213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3213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206855" name="TextBox 6"/>
          <p:cNvSpPr txBox="1">
            <a:spLocks noChangeArrowheads="1"/>
          </p:cNvSpPr>
          <p:nvPr/>
        </p:nvSpPr>
        <p:spPr bwMode="auto">
          <a:xfrm>
            <a:off x="2209800" y="2209800"/>
            <a:ext cx="6705600" cy="3786188"/>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Therefore, in the context of the Matthew passage, a person’s love is truly matured when one can love one’s enemies.  </a:t>
            </a:r>
          </a:p>
          <a:p>
            <a:pPr marL="231775" indent="-231775" eaLnBrk="1" hangingPunct="1">
              <a:defRPr/>
            </a:pPr>
            <a:endParaRPr lang="en-US" sz="1600" dirty="0">
              <a:latin typeface="+mn-lt"/>
            </a:endParaRPr>
          </a:p>
          <a:p>
            <a:pPr marL="231775" indent="-231775" eaLnBrk="1" hangingPunct="1">
              <a:buFont typeface="Arial" charset="0"/>
              <a:buChar char="•"/>
              <a:defRPr/>
            </a:pPr>
            <a:r>
              <a:rPr lang="en-US" sz="3200" dirty="0">
                <a:latin typeface="+mn-lt"/>
              </a:rPr>
              <a:t>We are to love perfectly like God the Father, or we are to have a truly mature love like that of the Father. </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smtClean="0"/>
              <a:t>Will  Your Salvation Save You?</a:t>
            </a:r>
            <a:br>
              <a:rPr sz="5300" smtClean="0"/>
            </a:br>
            <a:r>
              <a:rPr sz="4000" b="1" i="1" smtClean="0">
                <a:solidFill>
                  <a:schemeClr val="tx2"/>
                </a:solidFill>
              </a:rPr>
              <a:t>Book of Mormon</a:t>
            </a:r>
            <a:r>
              <a:rPr sz="4000" i="1" smtClean="0">
                <a:solidFill>
                  <a:schemeClr val="tx2"/>
                </a:solidFill>
              </a:rPr>
              <a:t> Problems  </a:t>
            </a:r>
            <a:r>
              <a:rPr sz="5300" smtClean="0"/>
              <a:t/>
            </a:r>
            <a:br>
              <a:rPr sz="5300" smtClean="0"/>
            </a:br>
            <a:endParaRPr sz="4000" i="1">
              <a:solidFill>
                <a:schemeClr val="tx2"/>
              </a:solidFill>
            </a:endParaRPr>
          </a:p>
        </p:txBody>
      </p:sp>
      <p:sp>
        <p:nvSpPr>
          <p:cNvPr id="120835" name="TextBox 3"/>
          <p:cNvSpPr txBox="1">
            <a:spLocks noChangeArrowheads="1"/>
          </p:cNvSpPr>
          <p:nvPr/>
        </p:nvSpPr>
        <p:spPr bwMode="auto">
          <a:xfrm>
            <a:off x="457200" y="1600200"/>
            <a:ext cx="8534400" cy="4524375"/>
          </a:xfrm>
          <a:prstGeom prst="rect">
            <a:avLst/>
          </a:prstGeom>
          <a:noFill/>
          <a:ln w="9525">
            <a:noFill/>
            <a:miter lim="800000"/>
            <a:headEnd/>
            <a:tailEnd/>
          </a:ln>
        </p:spPr>
        <p:txBody>
          <a:bodyPr>
            <a:spAutoFit/>
          </a:bodyPr>
          <a:lstStyle/>
          <a:p>
            <a:pPr marL="231775" indent="-231775" eaLnBrk="1" hangingPunct="1">
              <a:buFont typeface="Arial" pitchFamily="34" charset="0"/>
              <a:buChar char="•"/>
              <a:defRPr/>
            </a:pPr>
            <a:r>
              <a:rPr lang="en-US" sz="3200" dirty="0">
                <a:latin typeface="+mn-lt"/>
              </a:rPr>
              <a:t>According to Mormonism:  “Joseph Smith would put the seer stone into a hat, and put his face in the hat, drawing it closely around his face to exclude the light; and in the darkness the spiritual light would shine. A piece of something resembling parchment would appear, and on that appeared the writing. One character at a time would appear, and under it was the interpretation in English. Brother Joseph would</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3417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3418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207879" name="TextBox 6"/>
          <p:cNvSpPr txBox="1">
            <a:spLocks noChangeArrowheads="1"/>
          </p:cNvSpPr>
          <p:nvPr/>
        </p:nvSpPr>
        <p:spPr bwMode="auto">
          <a:xfrm>
            <a:off x="2209800" y="2209800"/>
            <a:ext cx="6705600" cy="3786188"/>
          </a:xfrm>
          <a:prstGeom prst="rect">
            <a:avLst/>
          </a:prstGeom>
          <a:noFill/>
          <a:ln w="9525">
            <a:noFill/>
            <a:miter lim="800000"/>
            <a:headEnd/>
            <a:tailEnd/>
          </a:ln>
        </p:spPr>
        <p:txBody>
          <a:bodyPr>
            <a:spAutoFit/>
          </a:bodyPr>
          <a:lstStyle/>
          <a:p>
            <a:pPr marL="231775" indent="-231775" eaLnBrk="1" hangingPunct="1">
              <a:defRPr/>
            </a:pPr>
            <a:r>
              <a:rPr lang="en-US" sz="3200" dirty="0">
                <a:latin typeface="+mn-lt"/>
              </a:rPr>
              <a:t>Now, the Acts passage: </a:t>
            </a:r>
          </a:p>
          <a:p>
            <a:pPr marL="231775" indent="-231775" eaLnBrk="1" hangingPunct="1">
              <a:defRPr/>
            </a:pPr>
            <a:endParaRPr lang="en-US" sz="1600" dirty="0">
              <a:latin typeface="+mn-lt"/>
            </a:endParaRPr>
          </a:p>
          <a:p>
            <a:pPr marL="231775" indent="-231775" eaLnBrk="1" hangingPunct="1">
              <a:buFont typeface="Arial" charset="0"/>
              <a:buChar char="•"/>
              <a:defRPr/>
            </a:pPr>
            <a:r>
              <a:rPr lang="en-US" sz="3200" dirty="0">
                <a:latin typeface="+mn-lt"/>
              </a:rPr>
              <a:t>We have seen no one is saved by any works.</a:t>
            </a:r>
          </a:p>
          <a:p>
            <a:pPr marL="231775" indent="-231775" eaLnBrk="1" hangingPunct="1">
              <a:defRPr/>
            </a:pPr>
            <a:endParaRPr lang="en-US" sz="1600" dirty="0">
              <a:latin typeface="+mn-lt"/>
            </a:endParaRPr>
          </a:p>
          <a:p>
            <a:pPr marL="231775" indent="-231775" eaLnBrk="1" hangingPunct="1">
              <a:buFont typeface="Arial" charset="0"/>
              <a:buChar char="•"/>
              <a:defRPr/>
            </a:pPr>
            <a:r>
              <a:rPr lang="en-US" sz="3200" dirty="0">
                <a:latin typeface="+mn-lt"/>
              </a:rPr>
              <a:t>Baptism is a “work.”</a:t>
            </a:r>
          </a:p>
          <a:p>
            <a:pPr marL="231775" indent="-231775" eaLnBrk="1" hangingPunct="1">
              <a:defRPr/>
            </a:pPr>
            <a:endParaRPr lang="en-US" sz="1600" dirty="0">
              <a:latin typeface="+mn-lt"/>
            </a:endParaRPr>
          </a:p>
          <a:p>
            <a:pPr marL="231775" indent="-231775" eaLnBrk="1" hangingPunct="1">
              <a:buFont typeface="Arial" charset="0"/>
              <a:buChar char="•"/>
              <a:defRPr/>
            </a:pPr>
            <a:r>
              <a:rPr lang="en-US" sz="3200" dirty="0">
                <a:latin typeface="+mn-lt"/>
              </a:rPr>
              <a:t>Therefore, the Bible cannot be saving baptism is necessary for salvation.</a:t>
            </a:r>
          </a:p>
        </p:txBody>
      </p:sp>
    </p:spTree>
  </p:cSld>
  <p:clrMapOvr>
    <a:masterClrMapping/>
  </p:clrMapOvr>
  <p:transition>
    <p:fade/>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3622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3622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208903" name="TextBox 6"/>
          <p:cNvSpPr txBox="1">
            <a:spLocks noChangeArrowheads="1"/>
          </p:cNvSpPr>
          <p:nvPr/>
        </p:nvSpPr>
        <p:spPr bwMode="auto">
          <a:xfrm>
            <a:off x="2209800" y="2209800"/>
            <a:ext cx="6705600" cy="3786188"/>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In Acts 10 the Roman centurion “Cornelius” speaks in tongues by the power of the Holy Spirit, a “gift” that is not bestowed on anyone who is </a:t>
            </a:r>
            <a:r>
              <a:rPr lang="en-US" sz="3200" i="1" u="sng" dirty="0">
                <a:latin typeface="+mn-lt"/>
              </a:rPr>
              <a:t>not</a:t>
            </a:r>
            <a:r>
              <a:rPr lang="en-US" sz="3200" dirty="0">
                <a:latin typeface="+mn-lt"/>
              </a:rPr>
              <a:t> saved. </a:t>
            </a:r>
          </a:p>
          <a:p>
            <a:pPr marL="231775" indent="-231775" eaLnBrk="1" hangingPunct="1">
              <a:defRPr/>
            </a:pPr>
            <a:endParaRPr lang="en-US" sz="1600" dirty="0">
              <a:latin typeface="+mn-lt"/>
            </a:endParaRPr>
          </a:p>
          <a:p>
            <a:pPr marL="231775" indent="-231775" eaLnBrk="1" hangingPunct="1">
              <a:buFont typeface="Arial" charset="0"/>
              <a:buChar char="•"/>
              <a:defRPr/>
            </a:pPr>
            <a:r>
              <a:rPr lang="en-US" sz="3200" dirty="0">
                <a:latin typeface="+mn-lt"/>
              </a:rPr>
              <a:t>Cornelius is baptized subsequent to his speaking in tongues.</a:t>
            </a:r>
          </a:p>
        </p:txBody>
      </p:sp>
    </p:spTree>
  </p:cSld>
  <p:clrMapOvr>
    <a:masterClrMapping/>
  </p:clrMapOvr>
  <p:transition>
    <p:fade/>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3827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3827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209927" name="TextBox 6"/>
          <p:cNvSpPr txBox="1">
            <a:spLocks noChangeArrowheads="1"/>
          </p:cNvSpPr>
          <p:nvPr/>
        </p:nvSpPr>
        <p:spPr bwMode="auto">
          <a:xfrm>
            <a:off x="2209800" y="2209800"/>
            <a:ext cx="6705600" cy="3786188"/>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2800" dirty="0">
                <a:latin typeface="+mn-lt"/>
              </a:rPr>
              <a:t>The command to repent and the remission of sins are both in the plural and second person in the Greek;  i.e., “</a:t>
            </a:r>
            <a:r>
              <a:rPr lang="en-US" sz="2800" dirty="0">
                <a:solidFill>
                  <a:srgbClr val="FF0000"/>
                </a:solidFill>
                <a:latin typeface="+mn-lt"/>
              </a:rPr>
              <a:t>You (plural) </a:t>
            </a:r>
            <a:r>
              <a:rPr lang="en-US" sz="2800" dirty="0">
                <a:latin typeface="+mn-lt"/>
              </a:rPr>
              <a:t>repent,” and “(the) </a:t>
            </a:r>
            <a:r>
              <a:rPr lang="en-US" sz="2800" dirty="0">
                <a:solidFill>
                  <a:srgbClr val="FF0000"/>
                </a:solidFill>
                <a:latin typeface="+mn-lt"/>
              </a:rPr>
              <a:t>remission (of the ) sins of you (plural)</a:t>
            </a:r>
            <a:r>
              <a:rPr lang="en-US" sz="2800" dirty="0">
                <a:latin typeface="+mn-lt"/>
              </a:rPr>
              <a:t>”</a:t>
            </a:r>
            <a:r>
              <a:rPr lang="en-US" sz="2800" dirty="0">
                <a:solidFill>
                  <a:srgbClr val="FF0000"/>
                </a:solidFill>
                <a:latin typeface="+mn-lt"/>
              </a:rPr>
              <a:t> </a:t>
            </a:r>
            <a:r>
              <a:rPr lang="en-US" sz="2800" dirty="0">
                <a:latin typeface="+mn-lt"/>
              </a:rPr>
              <a:t>would be the more literal translation. </a:t>
            </a:r>
          </a:p>
          <a:p>
            <a:pPr marL="231775" indent="-231775" eaLnBrk="1" hangingPunct="1">
              <a:defRPr/>
            </a:pPr>
            <a:endParaRPr lang="en-US" sz="1600" dirty="0">
              <a:latin typeface="+mn-lt"/>
            </a:endParaRPr>
          </a:p>
          <a:p>
            <a:pPr marL="231775" indent="-231775" eaLnBrk="1" hangingPunct="1">
              <a:buFont typeface="Arial" charset="0"/>
              <a:buChar char="•"/>
              <a:defRPr/>
            </a:pPr>
            <a:r>
              <a:rPr lang="en-US" sz="2800" dirty="0">
                <a:latin typeface="+mn-lt"/>
              </a:rPr>
              <a:t>Thus, “repent” and “remission of sins” are connected.  </a:t>
            </a:r>
          </a:p>
        </p:txBody>
      </p:sp>
    </p:spTree>
  </p:cSld>
  <p:clrMapOvr>
    <a:masterClrMapping/>
  </p:clrMapOvr>
  <p:transition>
    <p:fade/>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4032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40325"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210951" name="TextBox 6"/>
          <p:cNvSpPr txBox="1">
            <a:spLocks noChangeArrowheads="1"/>
          </p:cNvSpPr>
          <p:nvPr/>
        </p:nvSpPr>
        <p:spPr bwMode="auto">
          <a:xfrm>
            <a:off x="2209800" y="2209800"/>
            <a:ext cx="6705600" cy="4278313"/>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This connection shows that one’s (singular tense) remission of sins are the result of one’s (singular tense) repentance.</a:t>
            </a:r>
          </a:p>
          <a:p>
            <a:pPr marL="231775" indent="-231775" eaLnBrk="1" hangingPunct="1">
              <a:defRPr/>
            </a:pPr>
            <a:endParaRPr lang="en-US" sz="1600" dirty="0">
              <a:latin typeface="+mn-lt"/>
            </a:endParaRPr>
          </a:p>
          <a:p>
            <a:pPr marL="231775" indent="-231775" eaLnBrk="1" hangingPunct="1">
              <a:buFont typeface="Arial" charset="0"/>
              <a:buChar char="•"/>
              <a:defRPr/>
            </a:pPr>
            <a:r>
              <a:rPr lang="en-US" sz="3200" dirty="0">
                <a:latin typeface="+mn-lt"/>
              </a:rPr>
              <a:t>Further, the command to be baptized is in the singular and third person in the Greek; i.e., “be baptized each one of you” is the literal translation. </a:t>
            </a:r>
          </a:p>
        </p:txBody>
      </p:sp>
    </p:spTree>
  </p:cSld>
  <p:clrMapOvr>
    <a:masterClrMapping/>
  </p:clrMapOvr>
  <p:transition>
    <p:fade/>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4237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42373"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211975" name="TextBox 6"/>
          <p:cNvSpPr txBox="1">
            <a:spLocks noChangeArrowheads="1"/>
          </p:cNvSpPr>
          <p:nvPr/>
        </p:nvSpPr>
        <p:spPr bwMode="auto">
          <a:xfrm>
            <a:off x="2209800" y="2209800"/>
            <a:ext cx="6705600" cy="4032250"/>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If one had to be baptized for the remission of sins in this verse, this verse would be saying that each person (singular, third person) was to be baptized for the remission of sins of all those (second person, plural) present!  This obviously would be absurd.</a:t>
            </a:r>
          </a:p>
        </p:txBody>
      </p:sp>
    </p:spTree>
  </p:cSld>
  <p:clrMapOvr>
    <a:masterClrMapping/>
  </p:clrMapOvr>
  <p:transition>
    <p:fade/>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4441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44421"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212999" name="TextBox 6"/>
          <p:cNvSpPr txBox="1">
            <a:spLocks noChangeArrowheads="1"/>
          </p:cNvSpPr>
          <p:nvPr/>
        </p:nvSpPr>
        <p:spPr bwMode="auto">
          <a:xfrm>
            <a:off x="2209800" y="2209800"/>
            <a:ext cx="6705600" cy="3786188"/>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2800" dirty="0">
                <a:latin typeface="+mn-lt"/>
              </a:rPr>
              <a:t>The Greek word used for “for” here is  “</a:t>
            </a:r>
            <a:r>
              <a:rPr lang="en-US" sz="2800" dirty="0" err="1">
                <a:latin typeface="+mn-lt"/>
              </a:rPr>
              <a:t>eis</a:t>
            </a:r>
            <a:r>
              <a:rPr lang="en-US" sz="2800" dirty="0">
                <a:latin typeface="+mn-lt"/>
              </a:rPr>
              <a:t>” (pronounced “ace”).  </a:t>
            </a:r>
          </a:p>
          <a:p>
            <a:pPr marL="231775" indent="-231775" eaLnBrk="1" hangingPunct="1">
              <a:defRPr/>
            </a:pPr>
            <a:endParaRPr lang="en-US" sz="1600" dirty="0">
              <a:latin typeface="+mn-lt"/>
            </a:endParaRPr>
          </a:p>
          <a:p>
            <a:pPr marL="231775" indent="-231775" eaLnBrk="1" hangingPunct="1">
              <a:buFont typeface="Arial" charset="0"/>
              <a:buChar char="•"/>
              <a:defRPr/>
            </a:pPr>
            <a:r>
              <a:rPr lang="en-US" sz="2800" dirty="0">
                <a:latin typeface="+mn-lt"/>
              </a:rPr>
              <a:t>“</a:t>
            </a:r>
            <a:r>
              <a:rPr lang="en-US" sz="2800" dirty="0" err="1">
                <a:latin typeface="+mn-lt"/>
              </a:rPr>
              <a:t>Eis</a:t>
            </a:r>
            <a:r>
              <a:rPr lang="en-US" sz="2800" dirty="0">
                <a:latin typeface="+mn-lt"/>
              </a:rPr>
              <a:t>” is sometimes translated “because of” or “on the basis of” rather than “to get.”  For example, in Mat. 12:41 it says “…they repented at (“</a:t>
            </a:r>
            <a:r>
              <a:rPr lang="en-US" sz="2800" dirty="0" err="1">
                <a:latin typeface="+mn-lt"/>
              </a:rPr>
              <a:t>eis</a:t>
            </a:r>
            <a:r>
              <a:rPr lang="en-US" sz="2800" dirty="0">
                <a:latin typeface="+mn-lt"/>
              </a:rPr>
              <a:t>”) the preaching of Jonah;…”  They repented due to or because of Jonah’s preaching.</a:t>
            </a:r>
          </a:p>
        </p:txBody>
      </p:sp>
    </p:spTree>
  </p:cSld>
  <p:clrMapOvr>
    <a:masterClrMapping/>
  </p:clrMapOvr>
  <p:transition>
    <p:fade/>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4646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46469"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752600" y="838200"/>
            <a:ext cx="73914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Bible Verses a Mormon Might Misuse</a:t>
            </a:r>
            <a:endParaRPr lang="en-US" sz="3200" b="1" dirty="0">
              <a:solidFill>
                <a:schemeClr val="bg1"/>
              </a:solidFill>
            </a:endParaRPr>
          </a:p>
        </p:txBody>
      </p:sp>
      <p:sp>
        <p:nvSpPr>
          <p:cNvPr id="214023" name="TextBox 6"/>
          <p:cNvSpPr txBox="1">
            <a:spLocks noChangeArrowheads="1"/>
          </p:cNvSpPr>
          <p:nvPr/>
        </p:nvSpPr>
        <p:spPr bwMode="auto">
          <a:xfrm>
            <a:off x="2209800" y="2209800"/>
            <a:ext cx="6705600" cy="3046413"/>
          </a:xfrm>
          <a:prstGeom prst="rect">
            <a:avLst/>
          </a:prstGeom>
          <a:noFill/>
          <a:ln w="9525">
            <a:noFill/>
            <a:miter lim="800000"/>
            <a:headEnd/>
            <a:tailEnd/>
          </a:ln>
        </p:spPr>
        <p:txBody>
          <a:bodyPr>
            <a:spAutoFit/>
          </a:bodyPr>
          <a:lstStyle/>
          <a:p>
            <a:pPr marL="231775" indent="-231775" eaLnBrk="1" hangingPunct="1">
              <a:buFont typeface="Arial" charset="0"/>
              <a:buChar char="•"/>
              <a:defRPr/>
            </a:pPr>
            <a:r>
              <a:rPr lang="en-US" sz="3200" dirty="0">
                <a:latin typeface="+mn-lt"/>
              </a:rPr>
              <a:t>Therefore, in this passage one could legitimately say that one is baptized “because of” the verses’ previous mentioned of remission of sins (salvation), and therefore, not to get remission of sins.</a:t>
            </a:r>
          </a:p>
        </p:txBody>
      </p:sp>
    </p:spTree>
  </p:cSld>
  <p:clrMapOvr>
    <a:masterClrMapping/>
  </p:clrMapOvr>
  <p:transition>
    <p:fade/>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44851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marL="742950" indent="-285750">
              <a:defRPr sz="2800">
                <a:solidFill>
                  <a:schemeClr val="tx1"/>
                </a:solidFill>
                <a:latin typeface="Calibri" pitchFamily="34" charset="0"/>
              </a:defRPr>
            </a:lvl2pPr>
            <a:lvl3pPr marL="1143000" indent="-228600">
              <a:defRPr sz="2400">
                <a:solidFill>
                  <a:schemeClr val="tx1"/>
                </a:solidFill>
                <a:latin typeface="Calibri" pitchFamily="34" charset="0"/>
              </a:defRPr>
            </a:lvl3pPr>
            <a:lvl4pPr marL="1600200" indent="-228600">
              <a:defRPr sz="2400">
                <a:solidFill>
                  <a:schemeClr val="tx1"/>
                </a:solidFill>
                <a:latin typeface="Calibri" pitchFamily="34" charset="0"/>
              </a:defRPr>
            </a:lvl4pPr>
            <a:lvl5pPr marL="2057400" indent="-228600">
              <a:defRPr sz="2400">
                <a:solidFill>
                  <a:schemeClr val="tx1"/>
                </a:solidFill>
                <a:latin typeface="Calibri" pitchFamily="34" charset="0"/>
              </a:defRPr>
            </a:lvl5pPr>
            <a:lvl6pPr marL="2514600" indent="-228600" eaLnBrk="0" fontAlgn="base" hangingPunct="0">
              <a:lnSpc>
                <a:spcPct val="90000"/>
              </a:lnSpc>
              <a:spcAft>
                <a:spcPct val="0"/>
              </a:spcAft>
              <a:buBlip>
                <a:blip r:embed="rId3"/>
              </a:buBlip>
              <a:defRPr sz="2400">
                <a:solidFill>
                  <a:schemeClr val="tx1"/>
                </a:solidFill>
                <a:latin typeface="Calibri" pitchFamily="34" charset="0"/>
              </a:defRPr>
            </a:lvl6pPr>
            <a:lvl7pPr marL="2971800" indent="-228600" eaLnBrk="0" fontAlgn="base" hangingPunct="0">
              <a:lnSpc>
                <a:spcPct val="90000"/>
              </a:lnSpc>
              <a:spcAft>
                <a:spcPct val="0"/>
              </a:spcAft>
              <a:buBlip>
                <a:blip r:embed="rId3"/>
              </a:buBlip>
              <a:defRPr sz="2400">
                <a:solidFill>
                  <a:schemeClr val="tx1"/>
                </a:solidFill>
                <a:latin typeface="Calibri" pitchFamily="34" charset="0"/>
              </a:defRPr>
            </a:lvl7pPr>
            <a:lvl8pPr marL="3429000" indent="-228600" eaLnBrk="0" fontAlgn="base" hangingPunct="0">
              <a:lnSpc>
                <a:spcPct val="90000"/>
              </a:lnSpc>
              <a:spcAft>
                <a:spcPct val="0"/>
              </a:spcAft>
              <a:buBlip>
                <a:blip r:embed="rId3"/>
              </a:buBlip>
              <a:defRPr sz="2400">
                <a:solidFill>
                  <a:schemeClr val="tx1"/>
                </a:solidFill>
                <a:latin typeface="Calibri" pitchFamily="34" charset="0"/>
              </a:defRPr>
            </a:lvl8pPr>
            <a:lvl9pPr marL="3886200" indent="-228600" eaLnBrk="0" fontAlgn="base" hangingPunct="0">
              <a:lnSpc>
                <a:spcPct val="90000"/>
              </a:lnSpc>
              <a:spcAft>
                <a:spcPct val="0"/>
              </a:spcAft>
              <a:buBlip>
                <a:blip r:embed="rId3"/>
              </a:buBlip>
              <a:defRPr sz="2400">
                <a:solidFill>
                  <a:schemeClr val="tx1"/>
                </a:solidFill>
                <a:latin typeface="Calibri" pitchFamily="34" charset="0"/>
              </a:defRPr>
            </a:lvl9pPr>
          </a:lstStyle>
          <a:p>
            <a:pPr eaLnBrk="1" hangingPunct="1"/>
            <a:r>
              <a:rPr lang="en-US"/>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b="1" i="1"/>
              <a:t>JoD</a:t>
            </a:r>
            <a:r>
              <a:rPr lang="en-US"/>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48517" name="Picture 4" descr="PowerPoint BG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2133600" y="838200"/>
            <a:ext cx="6781800" cy="1077218"/>
          </a:xfrm>
          <a:prstGeom prst="rect">
            <a:avLst/>
          </a:prstGeom>
          <a:noFill/>
          <a:ln w="9525">
            <a:noFill/>
            <a:miter lim="800000"/>
            <a:headEnd/>
            <a:tailEnd/>
          </a:ln>
        </p:spPr>
        <p:txBody>
          <a:bodyPr>
            <a:spAutoFit/>
          </a:bodyPr>
          <a:lstStyle/>
          <a:p>
            <a:pPr algn="ctr" eaLnBrk="1" hangingPunct="1">
              <a:defRPr/>
            </a:pPr>
            <a:r>
              <a:rPr lang="en-US" sz="3200" b="1" dirty="0">
                <a:solidFill>
                  <a:schemeClr val="bg1"/>
                </a:solidFill>
              </a:rPr>
              <a:t>Will Your Salvation Save You?</a:t>
            </a:r>
          </a:p>
          <a:p>
            <a:pPr algn="ctr" eaLnBrk="1" hangingPunct="1">
              <a:defRPr/>
            </a:pPr>
            <a:r>
              <a:rPr lang="en-US" sz="3200" b="1" dirty="0">
                <a:ln>
                  <a:solidFill>
                    <a:sysClr val="windowText" lastClr="000000"/>
                  </a:solidFill>
                </a:ln>
                <a:solidFill>
                  <a:schemeClr val="tx2">
                    <a:lumMod val="75000"/>
                  </a:schemeClr>
                </a:solidFill>
              </a:rPr>
              <a:t>Conclusion</a:t>
            </a:r>
            <a:endParaRPr lang="en-US" sz="3200" b="1" dirty="0">
              <a:solidFill>
                <a:schemeClr val="bg1"/>
              </a:solidFill>
            </a:endParaRPr>
          </a:p>
        </p:txBody>
      </p:sp>
      <p:sp>
        <p:nvSpPr>
          <p:cNvPr id="215047" name="TextBox 6"/>
          <p:cNvSpPr txBox="1">
            <a:spLocks noChangeArrowheads="1"/>
          </p:cNvSpPr>
          <p:nvPr/>
        </p:nvSpPr>
        <p:spPr bwMode="auto">
          <a:xfrm>
            <a:off x="2209800" y="2209800"/>
            <a:ext cx="6705600" cy="4524375"/>
          </a:xfrm>
          <a:prstGeom prst="rect">
            <a:avLst/>
          </a:prstGeom>
          <a:noFill/>
          <a:ln w="9525">
            <a:noFill/>
            <a:miter lim="800000"/>
            <a:headEnd/>
            <a:tailEnd/>
          </a:ln>
        </p:spPr>
        <p:txBody>
          <a:bodyPr>
            <a:spAutoFit/>
          </a:bodyPr>
          <a:lstStyle/>
          <a:p>
            <a:pPr algn="ctr" eaLnBrk="1" hangingPunct="1">
              <a:defRPr/>
            </a:pPr>
            <a:r>
              <a:rPr lang="en-US" sz="3200" u="sng" dirty="0">
                <a:latin typeface="+mn-lt"/>
              </a:rPr>
              <a:t>The verdict is clear</a:t>
            </a:r>
            <a:r>
              <a:rPr lang="en-US" sz="3200" dirty="0">
                <a:latin typeface="+mn-lt"/>
              </a:rPr>
              <a:t>:  </a:t>
            </a:r>
          </a:p>
          <a:p>
            <a:pPr algn="ctr" eaLnBrk="1" hangingPunct="1">
              <a:defRPr/>
            </a:pPr>
            <a:r>
              <a:rPr lang="en-US" sz="3200" i="1" dirty="0">
                <a:latin typeface="+mn-lt"/>
              </a:rPr>
              <a:t>Mormonism’s salvations (and gods, as shown in another presentation) are totally contradictory to the salvation (and one true God) of the Bible.  </a:t>
            </a:r>
          </a:p>
          <a:p>
            <a:pPr eaLnBrk="1" hangingPunct="1">
              <a:defRPr/>
            </a:pPr>
            <a:endParaRPr lang="en-US" sz="3200" dirty="0">
              <a:latin typeface="+mn-lt"/>
            </a:endParaRPr>
          </a:p>
          <a:p>
            <a:pPr algn="ctr" eaLnBrk="1" hangingPunct="1">
              <a:defRPr/>
            </a:pPr>
            <a:r>
              <a:rPr lang="en-US" sz="3200" i="1" dirty="0">
                <a:solidFill>
                  <a:srgbClr val="FFFF00"/>
                </a:solidFill>
                <a:latin typeface="+mn-lt"/>
              </a:rPr>
              <a:t>Therefore, each person has to make a decision:  Do they want Joseph Smith </a:t>
            </a:r>
          </a:p>
          <a:p>
            <a:pPr algn="ctr" eaLnBrk="1" hangingPunct="1">
              <a:defRPr/>
            </a:pPr>
            <a:r>
              <a:rPr lang="en-US" sz="3200" b="1" i="1" u="sng" dirty="0">
                <a:solidFill>
                  <a:srgbClr val="FF0000"/>
                </a:solidFill>
                <a:latin typeface="+mn-lt"/>
              </a:rPr>
              <a:t>or</a:t>
            </a:r>
            <a:r>
              <a:rPr lang="en-US" sz="3200" i="1" dirty="0">
                <a:solidFill>
                  <a:srgbClr val="FFFF00"/>
                </a:solidFill>
                <a:latin typeface="+mn-lt"/>
              </a:rPr>
              <a:t> Jesus Christ?</a:t>
            </a:r>
            <a:endParaRPr lang="en-US" sz="3200" dirty="0">
              <a:latin typeface="+mn-lt"/>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ormonism - Will Your Salvation Save You">
  <a:themeElements>
    <a:clrScheme name="Purple Template-Template">
      <a:dk1>
        <a:srgbClr val="000000"/>
      </a:dk1>
      <a:lt1>
        <a:srgbClr val="FFFFFF"/>
      </a:lt1>
      <a:dk2>
        <a:srgbClr val="663474"/>
      </a:dk2>
      <a:lt2>
        <a:srgbClr val="DBB7FF"/>
      </a:lt2>
      <a:accent1>
        <a:srgbClr val="FFC000"/>
      </a:accent1>
      <a:accent2>
        <a:srgbClr val="3497AE"/>
      </a:accent2>
      <a:accent3>
        <a:srgbClr val="DF8045"/>
      </a:accent3>
      <a:accent4>
        <a:srgbClr val="7DCC2E"/>
      </a:accent4>
      <a:accent5>
        <a:srgbClr val="FF9929"/>
      </a:accent5>
      <a:accent6>
        <a:srgbClr val="2681E6"/>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extLst>
    <a:ext uri="{05A4C25C-085E-4340-85A3-A5531E510DB2}">
      <thm15:themeFamily xmlns:thm15="http://schemas.microsoft.com/office/thememl/2012/main" xmlns="" name="Mormonism - Will Your Salvation Save You.ppt [Compatibility Mode]" id="{7A3DA249-4E1B-4248-91D1-C3BBD33A7DBE}" vid="{C153C1A2-772A-46CA-888E-8CAAB41795F7}"/>
    </a:ext>
  </a:ext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extLst>
    <a:ext uri="{05A4C25C-085E-4340-85A3-A5531E510DB2}">
      <thm15:themeFamily xmlns:thm15="http://schemas.microsoft.com/office/thememl/2012/main" xmlns="" name="Mormonism - Will Your Salvation Save You.ppt [Compatibility Mode]" id="{7A3DA249-4E1B-4248-91D1-C3BBD33A7DBE}" vid="{90BA9433-672A-4524-86F2-B2B5CB0E135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Mormonism - Will Your Salvation Save You</Template>
  <TotalTime>1</TotalTime>
  <Words>21712</Words>
  <Application>Microsoft Office PowerPoint</Application>
  <PresentationFormat>On-screen Show (4:3)</PresentationFormat>
  <Paragraphs>968</Paragraphs>
  <Slides>97</Slides>
  <Notes>97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97</vt:i4>
      </vt:variant>
    </vt:vector>
  </HeadingPairs>
  <TitlesOfParts>
    <vt:vector size="103" baseType="lpstr">
      <vt:lpstr>Arial</vt:lpstr>
      <vt:lpstr>Calibri</vt:lpstr>
      <vt:lpstr>Courier New</vt:lpstr>
      <vt:lpstr>Wingdings</vt:lpstr>
      <vt:lpstr>Mormonism - Will Your Salvation Save You</vt:lpstr>
      <vt:lpstr>White with Courier font for code slides</vt:lpstr>
      <vt:lpstr>Will  Your Salvation Save You? </vt:lpstr>
      <vt:lpstr>Will  Your Salvation Save You?  Reliability of Bible Manuscripts  </vt:lpstr>
      <vt:lpstr>Will  Your Salvation Save You? Reliability of Bible Manuscripts  </vt:lpstr>
      <vt:lpstr>Will  Your Salvation Save You? Reliability of Bible Manuscripts  </vt:lpstr>
      <vt:lpstr>Will  Your Salvation Save You? Reliability of Bible Manuscripts  </vt:lpstr>
      <vt:lpstr>Will  Your Salvation Save You? Reliability of Bible Manuscripts  </vt:lpstr>
      <vt:lpstr>Will  Your Salvation Save You? Reliability of Bible Manuscripts  </vt:lpstr>
      <vt:lpstr>Will  Your Salvation Save You? Book of Mormon Problems  </vt:lpstr>
      <vt:lpstr>Will  Your Salvation Save You? Book of Mormon Problems   </vt:lpstr>
      <vt:lpstr>Will  Your Salvation Save You? Book of Mormon Problems  </vt:lpstr>
      <vt:lpstr>Will  Your Salvation Save You? Book of Mormon  Problems  </vt:lpstr>
      <vt:lpstr>Will  Your Salvation Save You? Bible vs. Book of Mormon   </vt:lpstr>
      <vt:lpstr>Will  Your Salvation Save You? Bible vs. Book of Mormon    </vt:lpstr>
      <vt:lpstr>Will  Your Salvation Save You? Bible vs. Book of Mormon    </vt:lpstr>
      <vt:lpstr>Will  Your Salvation Save You?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vector>
  </TitlesOfParts>
  <Company>CSMC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  Your Salvation Save You? </dc:title>
  <dc:creator>Richard Deem</dc:creator>
  <cp:lastModifiedBy>Richard Deem</cp:lastModifiedBy>
  <cp:revision>1</cp:revision>
  <dcterms:created xsi:type="dcterms:W3CDTF">2013-04-23T13:46:08Z</dcterms:created>
  <dcterms:modified xsi:type="dcterms:W3CDTF">2013-04-23T13:47:46Z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TC102867499990</vt:lpwstr>
  </property>
</Properties>
</file>