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  <p:sldMasterId id="2147483667" r:id="rId13"/>
    <p:sldMasterId id="2147483668" r:id="rId14"/>
    <p:sldMasterId id="2147483669" r:id="rId15"/>
    <p:sldMasterId id="2147483670" r:id="rId16"/>
    <p:sldMasterId id="2147483671" r:id="rId17"/>
    <p:sldMasterId id="2147483672" r:id="rId18"/>
    <p:sldMasterId id="2147483673" r:id="rId19"/>
    <p:sldMasterId id="2147483674" r:id="rId20"/>
    <p:sldMasterId id="2147483675" r:id="rId21"/>
    <p:sldMasterId id="2147483676" r:id="rId22"/>
    <p:sldMasterId id="2147483677" r:id="rId23"/>
    <p:sldMasterId id="2147483678" r:id="rId24"/>
    <p:sldMasterId id="2147483679" r:id="rId25"/>
    <p:sldMasterId id="2147483680" r:id="rId26"/>
    <p:sldMasterId id="2147483681" r:id="rId27"/>
    <p:sldMasterId id="2147483682" r:id="rId28"/>
    <p:sldMasterId id="2147483683" r:id="rId29"/>
    <p:sldMasterId id="2147483684" r:id="rId30"/>
    <p:sldMasterId id="2147483685" r:id="rId31"/>
    <p:sldMasterId id="2147483686" r:id="rId32"/>
    <p:sldMasterId id="2147483687" r:id="rId33"/>
    <p:sldMasterId id="2147483688" r:id="rId34"/>
    <p:sldMasterId id="2147483689" r:id="rId35"/>
    <p:sldMasterId id="2147483690" r:id="rId36"/>
    <p:sldMasterId id="2147483691" r:id="rId37"/>
    <p:sldMasterId id="2147483692" r:id="rId38"/>
    <p:sldMasterId id="2147483693" r:id="rId39"/>
    <p:sldMasterId id="2147483694" r:id="rId40"/>
    <p:sldMasterId id="2147483695" r:id="rId41"/>
    <p:sldMasterId id="2147483696" r:id="rId42"/>
    <p:sldMasterId id="2147483697" r:id="rId43"/>
    <p:sldMasterId id="2147483698" r:id="rId44"/>
  </p:sldMasterIdLst>
  <p:notesMasterIdLst>
    <p:notesMasterId r:id="rId53"/>
  </p:notesMasterIdLst>
  <p:sldIdLst>
    <p:sldId id="262" r:id="rId45"/>
    <p:sldId id="266" r:id="rId46"/>
    <p:sldId id="292" r:id="rId47"/>
    <p:sldId id="261" r:id="rId48"/>
    <p:sldId id="256" r:id="rId49"/>
    <p:sldId id="257" r:id="rId50"/>
    <p:sldId id="259" r:id="rId51"/>
    <p:sldId id="293" r:id="rId5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03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outer planets and the Kuiper Belt before the 2:1 Jupiter-Saturn resonance</a:t>
            </a:r>
          </a:p>
        </p:txBody>
      </p:sp>
    </p:spTree>
    <p:extLst>
      <p:ext uri="{BB962C8B-B14F-4D97-AF65-F5344CB8AC3E}">
        <p14:creationId xmlns:p14="http://schemas.microsoft.com/office/powerpoint/2010/main" val="223579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scattering of Kuiper Belt objects into the solar system after the orbital shift of Neptune</a:t>
            </a:r>
          </a:p>
        </p:txBody>
      </p:sp>
    </p:spTree>
    <p:extLst>
      <p:ext uri="{BB962C8B-B14F-4D97-AF65-F5344CB8AC3E}">
        <p14:creationId xmlns:p14="http://schemas.microsoft.com/office/powerpoint/2010/main" val="30489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after ejection of Kuiper Belt bodies by Jupiter</a:t>
            </a:r>
          </a:p>
        </p:txBody>
      </p:sp>
    </p:spTree>
    <p:extLst>
      <p:ext uri="{BB962C8B-B14F-4D97-AF65-F5344CB8AC3E}">
        <p14:creationId xmlns:p14="http://schemas.microsoft.com/office/powerpoint/2010/main" val="402273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66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572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083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17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68823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662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23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232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35547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1450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9415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52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611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82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834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54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04309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703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915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59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10997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29290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6081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343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360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722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095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82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40148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068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304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86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55458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11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19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7105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402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57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6936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376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6327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157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786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344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56587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9721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2887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48025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66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06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842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943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4816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645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415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71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6358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984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27600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31928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59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544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454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103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76165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172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51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1694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48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15441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0317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73346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710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709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169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570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04793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10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36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529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36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73856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78902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9912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2207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38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12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867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9802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8449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51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938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69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28749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05860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25821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562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550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437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55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3275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27997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93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9393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612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5397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34037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43770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2915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403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5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878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321481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0470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97394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458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999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452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7529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15243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89509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173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7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600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3661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923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772788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2620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49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0011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05575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983715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553988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07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594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909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43959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3699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43219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350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948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399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5721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08542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8178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99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523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496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9321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211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85462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4509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0585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468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10627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7047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6333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56604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3726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246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7626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31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289529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449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438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0455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9500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97772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876596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91068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0561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030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7955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3788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512515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467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71234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21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595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615574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207453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35173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975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183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1779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58199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90210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95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5397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872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96554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752123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993348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177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7510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844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8888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134904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29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826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3482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34978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649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284859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73850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4968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542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6921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8391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6044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34495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2822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418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3928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1183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220359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670484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7738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702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433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28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4662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924173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70202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4800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453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5870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65120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33059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66084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1005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796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49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033637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214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03833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923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191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6141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8912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5250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88638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8312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03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0514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8993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5630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99742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588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92171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371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64791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09283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09516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44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8514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403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3088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2554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254049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2291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3862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0394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68192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78649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52592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1003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5144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6907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799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9791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456555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6665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2087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2793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18892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4668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0545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124865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9509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606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736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887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95989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555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4429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015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7434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55975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880927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865137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1520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628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905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79124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41696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6416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686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56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3836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74869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392649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262696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4076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7780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0917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9658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427376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7113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728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0764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000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7515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464123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48825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005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03498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5744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5008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385283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8801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6988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08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1609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67307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93866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074846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729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2702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9537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5425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8721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832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890293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86681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9437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595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41694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242545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72482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6596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1563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2315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05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824299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196011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9795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78756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7409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89446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439773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0634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620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050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61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525694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5755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840891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3455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25506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0567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833421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363087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7497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1809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76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9934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195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0868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294715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7118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0548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3428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5684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733249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375398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79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2897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1316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3998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69869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83056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6849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6249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759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5400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72223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6465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1255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53417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9082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7121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41979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51610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1528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1133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1829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60406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05951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823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67765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3202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38659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865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5127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023359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0976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2383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1457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251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237260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954157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353449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2015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66479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2165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80925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997446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8443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89346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46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7649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50076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001364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29304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09202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43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17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49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40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24698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10654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4318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51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0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10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327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74065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37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18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54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274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7670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2402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96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866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4034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10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98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6239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77384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66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911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34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1988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4001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642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94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781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3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11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06546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73732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936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78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00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9020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970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75628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855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107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36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73838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95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9242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888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483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79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49762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01705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16134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574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9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308100"/>
            <a:ext cx="12879387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84300"/>
            <a:ext cx="1260475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383182"/>
              </p:ext>
            </p:extLst>
          </p:nvPr>
        </p:nvGraphicFramePr>
        <p:xfrm>
          <a:off x="1119322" y="37296"/>
          <a:ext cx="10640878" cy="9640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Image" r:id="rId3" imgW="13231440" imgH="11987280" progId="Photoshop.Image.6">
                  <p:embed/>
                </p:oleObj>
              </mc:Choice>
              <mc:Fallback>
                <p:oleObj name="Image" r:id="rId3" imgW="13231440" imgH="11987280" progId="Photoshop.Image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322" y="37296"/>
                        <a:ext cx="10640878" cy="9640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6694" r="67646" b="4333"/>
          <a:stretch/>
        </p:blipFill>
        <p:spPr bwMode="auto">
          <a:xfrm>
            <a:off x="1397000" y="304800"/>
            <a:ext cx="9677400" cy="938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5972" r="34830" b="3761"/>
          <a:stretch/>
        </p:blipFill>
        <p:spPr bwMode="auto">
          <a:xfrm>
            <a:off x="1473200" y="228601"/>
            <a:ext cx="9448800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5" t="6696" r="1486" b="3760"/>
          <a:stretch/>
        </p:blipFill>
        <p:spPr bwMode="auto">
          <a:xfrm>
            <a:off x="1473200" y="304801"/>
            <a:ext cx="9448800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900" y="101600"/>
            <a:ext cx="10325100" cy="9652000"/>
            <a:chOff x="1479550" y="228600"/>
            <a:chExt cx="10037763" cy="9296400"/>
          </a:xfrm>
        </p:grpSpPr>
        <p:pic>
          <p:nvPicPr>
            <p:cNvPr id="65537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1C0B5B"/>
                </a:clrFrom>
                <a:clrTo>
                  <a:srgbClr val="1C0B5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79550" y="228600"/>
              <a:ext cx="10037763" cy="929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9093200" y="8839200"/>
              <a:ext cx="1828800" cy="5334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6562" name="Rectangle 2"/>
          <p:cNvSpPr>
            <a:spLocks/>
          </p:cNvSpPr>
          <p:nvPr/>
        </p:nvSpPr>
        <p:spPr bwMode="auto">
          <a:xfrm>
            <a:off x="1555750" y="939800"/>
            <a:ext cx="1002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800" b="1" dirty="0" smtClean="0">
                <a:solidFill>
                  <a:srgbClr val="FFFF3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Asteroid/comet </a:t>
            </a:r>
            <a:r>
              <a:rPr lang="en-US" sz="6800" b="1" dirty="0">
                <a:solidFill>
                  <a:srgbClr val="FFFF3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belts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1344613" y="3079750"/>
            <a:ext cx="100203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2"/>
              </a:buBlip>
            </a:pPr>
            <a:r>
              <a:rPr lang="en-US" sz="5000" dirty="0" smtClean="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sz="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Main Belt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2"/>
              </a:buBlip>
            </a:pP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Centaurs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2"/>
              </a:buBlip>
            </a:pP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Scattered Belt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2"/>
              </a:buBlip>
            </a:pP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Kuiper Belt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2"/>
              </a:buBlip>
            </a:pP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Oort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Cloud</a:t>
            </a:r>
            <a:endParaRPr lang="en-US" sz="5000" dirty="0">
              <a:solidFill>
                <a:srgbClr val="FF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Pages>0</Pages>
  <Words>52</Words>
  <Characters>0</Characters>
  <Application>Microsoft Office PowerPoint</Application>
  <PresentationFormat>Custom</PresentationFormat>
  <Lines>0</Lines>
  <Paragraphs>10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62" baseType="lpstr">
      <vt:lpstr>Gill Sans</vt:lpstr>
      <vt:lpstr>ヒラギノ角ゴ ProN W3</vt:lpstr>
      <vt:lpstr>Helvetica Neue</vt:lpstr>
      <vt:lpstr>Helvetica Neue Light</vt:lpstr>
      <vt:lpstr>Lucida Grande</vt:lpstr>
      <vt:lpstr>Helvetica Neue Medium</vt:lpstr>
      <vt:lpstr>Arial</vt:lpstr>
      <vt:lpstr>Helvetica</vt:lpstr>
      <vt:lpstr>Wingdings</vt:lpstr>
      <vt:lpstr>Title &amp; Bullets copy 5</vt:lpstr>
      <vt:lpstr>Title &amp; Bullets copy 15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Photo - Horizontal Reflection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- Top</vt:lpstr>
      <vt:lpstr>Photo - Vertical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Vertical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Title &amp; Subtitle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4</cp:revision>
  <dcterms:modified xsi:type="dcterms:W3CDTF">2013-12-29T21:50:03Z</dcterms:modified>
</cp:coreProperties>
</file>